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9"/>
  </p:notesMasterIdLst>
  <p:handoutMasterIdLst>
    <p:handoutMasterId r:id="rId30"/>
  </p:handoutMasterIdLst>
  <p:sldIdLst>
    <p:sldId id="265" r:id="rId5"/>
    <p:sldId id="332" r:id="rId6"/>
    <p:sldId id="333" r:id="rId7"/>
    <p:sldId id="334" r:id="rId8"/>
    <p:sldId id="335" r:id="rId9"/>
    <p:sldId id="336" r:id="rId10"/>
    <p:sldId id="337" r:id="rId11"/>
    <p:sldId id="338" r:id="rId12"/>
    <p:sldId id="339" r:id="rId13"/>
    <p:sldId id="342" r:id="rId14"/>
    <p:sldId id="341" r:id="rId15"/>
    <p:sldId id="340" r:id="rId16"/>
    <p:sldId id="343" r:id="rId17"/>
    <p:sldId id="344" r:id="rId18"/>
    <p:sldId id="345" r:id="rId19"/>
    <p:sldId id="347" r:id="rId20"/>
    <p:sldId id="346" r:id="rId21"/>
    <p:sldId id="348" r:id="rId22"/>
    <p:sldId id="350" r:id="rId23"/>
    <p:sldId id="349" r:id="rId24"/>
    <p:sldId id="352" r:id="rId25"/>
    <p:sldId id="351" r:id="rId26"/>
    <p:sldId id="353" r:id="rId27"/>
    <p:sldId id="32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72" d="100"/>
          <a:sy n="72" d="100"/>
        </p:scale>
        <p:origin x="660"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4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658A34-83F4-4B2E-BC5A-DE51EE8822F9}" type="datetimeFigureOut">
              <a:rPr lang="en-US" smtClean="0"/>
              <a:t>1/7/2022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FE58C-C1A6-4C4C-90C2-B7F5B0504B2D}" type="slidenum">
              <a:rPr lang="en-US" smtClean="0"/>
              <a:t>‹#›</a:t>
            </a:fld>
            <a:endParaRPr lang="en-US"/>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1917-0BAF-4687-978A-82FFF05559C3}" type="datetimeFigureOut">
              <a:rPr lang="en-US" smtClean="0"/>
              <a:t>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E1E9A-E921-4174-A0FC-51868D7AC568}" type="slidenum">
              <a:rPr lang="en-US" smtClean="0"/>
              <a:t>‹#›</a:t>
            </a:fld>
            <a:endParaRPr lang="en-US"/>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EAB7D7-3608-4730-B2E2-670834DF882C}" type="datetimeFigureOut">
              <a:rPr lang="en-US" smtClean="0"/>
              <a:t>1/7/2022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EAB7D7-3608-4730-B2E2-670834DF882C}" type="datetimeFigureOut">
              <a:rPr lang="en-US" smtClean="0"/>
              <a:t>1/7/2022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1658" y="1709738"/>
            <a:ext cx="10105791" cy="2862262"/>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1241658" y="4589463"/>
            <a:ext cx="1010579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p>
            <a:fld id="{84EAB7D7-3608-4730-B2E2-670834DF882C}" type="datetimeFigureOut">
              <a:rPr lang="en-US" smtClean="0"/>
              <a:t>1/7/2022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69700"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5325"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EAB7D7-3608-4730-B2E2-670834DF882C}" type="datetimeFigureOut">
              <a:rPr lang="en-US" smtClean="0"/>
              <a:t>1/7/2022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24100" y="274638"/>
            <a:ext cx="9023350" cy="1143000"/>
          </a:xfrm>
        </p:spPr>
        <p:txBody>
          <a:bodyPr/>
          <a:lstStyle/>
          <a:p>
            <a:r>
              <a:rPr lang="en-US"/>
              <a:t>Click to edit Master title style</a:t>
            </a:r>
          </a:p>
        </p:txBody>
      </p:sp>
      <p:sp>
        <p:nvSpPr>
          <p:cNvPr id="3" name="Text Placeholder 2"/>
          <p:cNvSpPr>
            <a:spLocks noGrp="1"/>
          </p:cNvSpPr>
          <p:nvPr>
            <p:ph type="body" idx="1"/>
          </p:nvPr>
        </p:nvSpPr>
        <p:spPr>
          <a:xfrm>
            <a:off x="156210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6210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9892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9892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EAB7D7-3608-4730-B2E2-670834DF882C}" type="datetimeFigureOut">
              <a:rPr lang="en-US" smtClean="0"/>
              <a:t>1/7/2022</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EAB7D7-3608-4730-B2E2-670834DF882C}" type="datetimeFigureOut">
              <a:rPr lang="en-US" smtClean="0"/>
              <a:t>1/7/2022</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AB7D7-3608-4730-B2E2-670834DF882C}" type="datetimeFigureOut">
              <a:rPr lang="en-US" smtClean="0"/>
              <a:t>1/7/2022</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678905" y="987425"/>
            <a:ext cx="567648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1/7/2022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1/7/2022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562100" y="1825625"/>
            <a:ext cx="9791700"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1/7/2022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62100" y="365125"/>
            <a:ext cx="70104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1/7/2022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1/7/2022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4EAB7D7-3608-4730-B2E2-670834DF882C}" type="datetimeFigureOut">
              <a:rPr lang="en-US" smtClean="0"/>
              <a:pPr/>
              <a:t>1/7/2022</a:t>
            </a:fld>
            <a:endParaRPr lang="en-US"/>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B7BAC7-FE87-40F6-AA24-4F4685D1B022}" type="slidenum">
              <a:rPr lang="en-US" smtClean="0"/>
              <a:pPr/>
              <a:t>‹#›</a:t>
            </a:fld>
            <a:endParaRPr lang="en-US"/>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1791"/>
            <a:ext cx="12192000" cy="729673"/>
          </a:xfrm>
          <a:ln>
            <a:noFill/>
          </a:ln>
        </p:spPr>
        <p:txBody>
          <a:bodyPr>
            <a:normAutofit/>
          </a:bodyPr>
          <a:lstStyle/>
          <a:p>
            <a:r>
              <a:rPr lang="en-US" sz="4000" b="1" dirty="0"/>
              <a:t>TECHNICAL ANALYSIS</a:t>
            </a:r>
          </a:p>
        </p:txBody>
      </p:sp>
      <p:sp>
        <p:nvSpPr>
          <p:cNvPr id="5" name="TextBox 4"/>
          <p:cNvSpPr txBox="1"/>
          <p:nvPr/>
        </p:nvSpPr>
        <p:spPr>
          <a:xfrm>
            <a:off x="1990105" y="1620745"/>
            <a:ext cx="9062208" cy="4199611"/>
          </a:xfrm>
          <a:prstGeom prst="rect">
            <a:avLst/>
          </a:prstGeom>
          <a:noFill/>
          <a:ln>
            <a:noFill/>
          </a:ln>
        </p:spPr>
        <p:txBody>
          <a:bodyPr wrap="square" rtlCol="0" anchor="ctr" anchorCtr="1">
            <a:spAutoFit/>
          </a:bodyPr>
          <a:lstStyle/>
          <a:p>
            <a:pPr lvl="1" algn="just">
              <a:lnSpc>
                <a:spcPct val="150000"/>
              </a:lnSpc>
            </a:pPr>
            <a:r>
              <a:rPr lang="en-US" sz="2000" b="1" dirty="0"/>
              <a:t>TECHNICAL ANALYSIS IS THE ATTEMPT TO FORECAST STOCK PRICES ON THE BASIS OF MARKET-DERIVED DATA.</a:t>
            </a:r>
          </a:p>
          <a:p>
            <a:pPr lvl="1" algn="just">
              <a:lnSpc>
                <a:spcPct val="150000"/>
              </a:lnSpc>
            </a:pPr>
            <a:endParaRPr lang="en-US" sz="2000" b="1" dirty="0"/>
          </a:p>
          <a:p>
            <a:pPr lvl="1" algn="just">
              <a:lnSpc>
                <a:spcPct val="150000"/>
              </a:lnSpc>
            </a:pPr>
            <a:r>
              <a:rPr lang="en-US" sz="2000" b="1" dirty="0"/>
              <a:t>TECHNICIANS(ALSO KNOWN AS QUANTATIVE ANALYSTS OR CHARTISTS) USUALLY LOOK AT THE PRICE,VOLUME AND PSYCHOLOGICAL INDICATORS OVER TIME.</a:t>
            </a:r>
          </a:p>
          <a:p>
            <a:pPr lvl="1" algn="just">
              <a:lnSpc>
                <a:spcPct val="150000"/>
              </a:lnSpc>
            </a:pPr>
            <a:endParaRPr lang="en-US" sz="2000" b="1" dirty="0"/>
          </a:p>
          <a:p>
            <a:pPr lvl="1" algn="just">
              <a:lnSpc>
                <a:spcPct val="150000"/>
              </a:lnSpc>
            </a:pPr>
            <a:r>
              <a:rPr lang="en-US" sz="2000" b="1" dirty="0"/>
              <a:t>TECHNICAL ANALYSIS IS A METHOD TO PREDICT THE FUTURE BEHAVIOUR OF SECURITIES WITH THE USE OF PAST DATA.</a:t>
            </a:r>
            <a:endParaRPr lang="en-IN" sz="2000" dirty="0"/>
          </a:p>
        </p:txBody>
      </p: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522" y="649356"/>
            <a:ext cx="12192000" cy="729673"/>
          </a:xfrm>
          <a:ln>
            <a:noFill/>
          </a:ln>
        </p:spPr>
        <p:txBody>
          <a:bodyPr>
            <a:normAutofit/>
          </a:bodyPr>
          <a:lstStyle/>
          <a:p>
            <a:r>
              <a:rPr lang="en-US" sz="4000" b="1" dirty="0"/>
              <a:t>IMPORTANCE OF TECHNICAL ANALYSIS</a:t>
            </a:r>
          </a:p>
        </p:txBody>
      </p:sp>
      <p:sp>
        <p:nvSpPr>
          <p:cNvPr id="5" name="TextBox 4"/>
          <p:cNvSpPr txBox="1"/>
          <p:nvPr/>
        </p:nvSpPr>
        <p:spPr>
          <a:xfrm>
            <a:off x="1564896" y="1352550"/>
            <a:ext cx="9062208" cy="3091616"/>
          </a:xfrm>
          <a:prstGeom prst="rect">
            <a:avLst/>
          </a:prstGeom>
          <a:noFill/>
          <a:ln>
            <a:noFill/>
          </a:ln>
        </p:spPr>
        <p:txBody>
          <a:bodyPr wrap="square" rtlCol="0" anchor="ctr" anchorCtr="1">
            <a:spAutoFit/>
          </a:bodyPr>
          <a:lstStyle/>
          <a:p>
            <a:endParaRPr lang="en-IN" dirty="0"/>
          </a:p>
          <a:p>
            <a:pPr>
              <a:lnSpc>
                <a:spcPct val="150000"/>
              </a:lnSpc>
            </a:pPr>
            <a:r>
              <a:rPr lang="en-US" sz="2000" b="1" dirty="0"/>
              <a:t>TECHNICAL ANALYSTS USE PROBABILITY TO PICK STOCKS. BY USING PROBABILITY, </a:t>
            </a:r>
          </a:p>
          <a:p>
            <a:pPr>
              <a:lnSpc>
                <a:spcPct val="150000"/>
              </a:lnSpc>
            </a:pPr>
            <a:r>
              <a:rPr lang="en-US" sz="2000" b="1" dirty="0"/>
              <a:t>THEY ARE ABLE TO PREDICT THE OUTCOME OF AN ACTION WITHOUT NECESSARILY </a:t>
            </a:r>
          </a:p>
          <a:p>
            <a:pPr>
              <a:lnSpc>
                <a:spcPct val="150000"/>
              </a:lnSpc>
            </a:pPr>
            <a:r>
              <a:rPr lang="en-US" sz="2000" b="1" dirty="0"/>
              <a:t>NEEDING TO SCRUTINIZE IT IN GREAT DETAIL. SO, TECHNICAL ANALYSIS TELLS YOU </a:t>
            </a:r>
          </a:p>
          <a:p>
            <a:pPr>
              <a:lnSpc>
                <a:spcPct val="150000"/>
              </a:lnSpc>
            </a:pPr>
            <a:r>
              <a:rPr lang="en-US" sz="2000" b="1" dirty="0"/>
              <a:t>HOW PRICES ARE GOING TO MOVE WITHOUT REQUIRING YOU TO BOTHER ABOUT </a:t>
            </a:r>
          </a:p>
          <a:p>
            <a:pPr>
              <a:lnSpc>
                <a:spcPct val="150000"/>
              </a:lnSpc>
            </a:pPr>
            <a:r>
              <a:rPr lang="en-US" sz="2000" b="1" dirty="0"/>
              <a:t>THE NITTY-GRITTIES THAT WILL CAUSE THE PRICE TO MOVE. IT IS MUCH QUICKER </a:t>
            </a:r>
          </a:p>
          <a:p>
            <a:pPr>
              <a:lnSpc>
                <a:spcPct val="150000"/>
              </a:lnSpc>
            </a:pPr>
            <a:r>
              <a:rPr lang="en-US" sz="2000" b="1" dirty="0"/>
              <a:t>AND LESS LABORIOUS THAN FUNDAMENTAL ANALYSIS.</a:t>
            </a:r>
            <a:endParaRPr lang="en-IN" sz="2000" dirty="0"/>
          </a:p>
        </p:txBody>
      </p:sp>
      <p:pic>
        <p:nvPicPr>
          <p:cNvPr id="3" name="Picture 2">
            <a:extLst>
              <a:ext uri="{FF2B5EF4-FFF2-40B4-BE49-F238E27FC236}">
                <a16:creationId xmlns:a16="http://schemas.microsoft.com/office/drawing/2014/main" id="{8C631B05-E11F-445B-81C1-92F9BD9ACCC9}"/>
              </a:ext>
            </a:extLst>
          </p:cNvPr>
          <p:cNvPicPr>
            <a:picLocks noChangeAspect="1"/>
          </p:cNvPicPr>
          <p:nvPr/>
        </p:nvPicPr>
        <p:blipFill>
          <a:blip r:embed="rId2"/>
          <a:stretch>
            <a:fillRect/>
          </a:stretch>
        </p:blipFill>
        <p:spPr>
          <a:xfrm>
            <a:off x="8155057" y="3946261"/>
            <a:ext cx="2102126" cy="2838853"/>
          </a:xfrm>
          <a:prstGeom prst="rect">
            <a:avLst/>
          </a:prstGeom>
        </p:spPr>
      </p:pic>
    </p:spTree>
    <p:extLst>
      <p:ext uri="{BB962C8B-B14F-4D97-AF65-F5344CB8AC3E}">
        <p14:creationId xmlns:p14="http://schemas.microsoft.com/office/powerpoint/2010/main" val="124738551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TYPES OF CHARTS</a:t>
            </a:r>
          </a:p>
        </p:txBody>
      </p:sp>
      <p:sp>
        <p:nvSpPr>
          <p:cNvPr id="5" name="TextBox 4"/>
          <p:cNvSpPr txBox="1"/>
          <p:nvPr/>
        </p:nvSpPr>
        <p:spPr>
          <a:xfrm>
            <a:off x="2082869" y="1098362"/>
            <a:ext cx="9062208" cy="4661276"/>
          </a:xfrm>
          <a:prstGeom prst="rect">
            <a:avLst/>
          </a:prstGeom>
          <a:noFill/>
          <a:ln>
            <a:noFill/>
          </a:ln>
        </p:spPr>
        <p:txBody>
          <a:bodyPr wrap="square" rtlCol="0" anchor="ctr" anchorCtr="1">
            <a:spAutoFit/>
          </a:bodyPr>
          <a:lstStyle/>
          <a:p>
            <a:pPr>
              <a:lnSpc>
                <a:spcPct val="150000"/>
              </a:lnSpc>
            </a:pPr>
            <a:r>
              <a:rPr lang="en-US" sz="2000" b="1" dirty="0"/>
              <a:t>AS YOU MAY HAVE GUESSED, THE REGULAR CHARTS THAT WE ARE GENERALLY USED TO –LIKE THE COLUMN CHART, PIE CHART, AREA CHART ETC DOES NOT WORK FOR TECHNICAL ANALYSIS. THE ONLY EXCEPTION TO THIS IS THE LINE CHART.THE REGULAR CHARTS DON’T WORK MAINLY BECAUSE THEY DISPLAY ONE DATA POINT AT A GIVENPOINT IN TIME. HOWEVER TECHNICAL ANALYSIS REQUIRES FOUR DATA POINTS TO BE DISPLAYED AT THE SAME TIME.</a:t>
            </a:r>
          </a:p>
          <a:p>
            <a:pPr>
              <a:lnSpc>
                <a:spcPct val="150000"/>
              </a:lnSpc>
            </a:pPr>
            <a:r>
              <a:rPr lang="en-US" sz="2000" b="1" dirty="0"/>
              <a:t>BELOW ARE SOME OF THE CHART TYPES:</a:t>
            </a:r>
          </a:p>
          <a:p>
            <a:pPr>
              <a:lnSpc>
                <a:spcPct val="150000"/>
              </a:lnSpc>
            </a:pPr>
            <a:r>
              <a:rPr lang="en-US" sz="2000" b="1" dirty="0"/>
              <a:t>1. LINE CHART.</a:t>
            </a:r>
          </a:p>
          <a:p>
            <a:pPr>
              <a:lnSpc>
                <a:spcPct val="150000"/>
              </a:lnSpc>
            </a:pPr>
            <a:r>
              <a:rPr lang="en-US" sz="2000" b="1" dirty="0"/>
              <a:t>2. BAR CHART.</a:t>
            </a:r>
          </a:p>
          <a:p>
            <a:pPr>
              <a:lnSpc>
                <a:spcPct val="150000"/>
              </a:lnSpc>
            </a:pPr>
            <a:r>
              <a:rPr lang="en-US" sz="2000" b="1" dirty="0"/>
              <a:t>3. JAPANESE CANDLESTICK.</a:t>
            </a:r>
            <a:endParaRPr lang="en-IN" sz="2400" dirty="0"/>
          </a:p>
        </p:txBody>
      </p:sp>
    </p:spTree>
    <p:extLst>
      <p:ext uri="{BB962C8B-B14F-4D97-AF65-F5344CB8AC3E}">
        <p14:creationId xmlns:p14="http://schemas.microsoft.com/office/powerpoint/2010/main" val="410215848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1000"/>
                                        <p:tgtEl>
                                          <p:spTgt spid="5">
                                            <p:txEl>
                                              <p:pRg st="1" end="1"/>
                                            </p:txEl>
                                          </p:spTgt>
                                        </p:tgtEl>
                                      </p:cBhvr>
                                    </p:animEffect>
                                    <p:anim calcmode="lin" valueType="num">
                                      <p:cBhvr>
                                        <p:cTn id="2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fade">
                                      <p:cBhvr>
                                        <p:cTn id="35" dur="1000"/>
                                        <p:tgtEl>
                                          <p:spTgt spid="5">
                                            <p:txEl>
                                              <p:pRg st="2" end="2"/>
                                            </p:txEl>
                                          </p:spTgt>
                                        </p:tgtEl>
                                      </p:cBhvr>
                                    </p:animEffect>
                                    <p:anim calcmode="lin" valueType="num">
                                      <p:cBhvr>
                                        <p:cTn id="36"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fade">
                                      <p:cBhvr>
                                        <p:cTn id="42" dur="1000"/>
                                        <p:tgtEl>
                                          <p:spTgt spid="5">
                                            <p:txEl>
                                              <p:pRg st="3" end="3"/>
                                            </p:txEl>
                                          </p:spTgt>
                                        </p:tgtEl>
                                      </p:cBhvr>
                                    </p:animEffect>
                                    <p:anim calcmode="lin" valueType="num">
                                      <p:cBhvr>
                                        <p:cTn id="4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animEffect transition="in" filter="fade">
                                      <p:cBhvr>
                                        <p:cTn id="49" dur="1000"/>
                                        <p:tgtEl>
                                          <p:spTgt spid="5">
                                            <p:txEl>
                                              <p:pRg st="4" end="4"/>
                                            </p:txEl>
                                          </p:spTgt>
                                        </p:tgtEl>
                                      </p:cBhvr>
                                    </p:animEffect>
                                    <p:anim calcmode="lin" valueType="num">
                                      <p:cBhvr>
                                        <p:cTn id="5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69844"/>
            <a:ext cx="12192000" cy="729673"/>
          </a:xfrm>
          <a:ln>
            <a:noFill/>
          </a:ln>
        </p:spPr>
        <p:txBody>
          <a:bodyPr>
            <a:normAutofit/>
          </a:bodyPr>
          <a:lstStyle/>
          <a:p>
            <a:r>
              <a:rPr lang="en-US" sz="4000" b="1" dirty="0"/>
              <a:t>THE LINE CHART</a:t>
            </a:r>
          </a:p>
        </p:txBody>
      </p:sp>
      <p:sp>
        <p:nvSpPr>
          <p:cNvPr id="5" name="TextBox 4"/>
          <p:cNvSpPr txBox="1"/>
          <p:nvPr/>
        </p:nvSpPr>
        <p:spPr>
          <a:xfrm>
            <a:off x="1950347" y="2109492"/>
            <a:ext cx="9062208" cy="1711366"/>
          </a:xfrm>
          <a:prstGeom prst="rect">
            <a:avLst/>
          </a:prstGeom>
          <a:noFill/>
          <a:ln>
            <a:noFill/>
          </a:ln>
        </p:spPr>
        <p:txBody>
          <a:bodyPr wrap="square" rtlCol="0" anchor="ctr" anchorCtr="1">
            <a:spAutoFit/>
          </a:bodyPr>
          <a:lstStyle/>
          <a:p>
            <a:pPr>
              <a:lnSpc>
                <a:spcPct val="150000"/>
              </a:lnSpc>
            </a:pPr>
            <a:r>
              <a:rPr lang="en-US" b="1" dirty="0"/>
              <a:t>THE LINE CHART IS THE MOST BASIC CHART TYPE AND IT USES ONLY ONE DATA POINT TO FORM THECHART. WHEN IT COMES TO TECHNICAL ANALYSIS, A LINE CHART IS FORMED BY PLOTTING THE CLOSING PRICES OF A STOCK OR AN INDEX. A DOT IS PLACED FOR EACH CLOSING PRICE AND THE VARIOUS DOTSARE THEN CONNECTED BY A LINE.</a:t>
            </a:r>
            <a:endParaRPr lang="en-IN" sz="2400" dirty="0"/>
          </a:p>
        </p:txBody>
      </p:sp>
      <p:pic>
        <p:nvPicPr>
          <p:cNvPr id="3" name="Picture 2">
            <a:extLst>
              <a:ext uri="{FF2B5EF4-FFF2-40B4-BE49-F238E27FC236}">
                <a16:creationId xmlns:a16="http://schemas.microsoft.com/office/drawing/2014/main" id="{7204B746-8F11-4BDB-8D5C-660C95BB5D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137" b="97009" l="0" r="97222">
                        <a14:foregroundMark x1="24074" y1="54701" x2="24074" y2="54701"/>
                      </a14:backgroundRemoval>
                    </a14:imgEffect>
                  </a14:imgLayer>
                </a14:imgProps>
              </a:ext>
            </a:extLst>
          </a:blip>
          <a:stretch>
            <a:fillRect/>
          </a:stretch>
        </p:blipFill>
        <p:spPr>
          <a:xfrm>
            <a:off x="5134902" y="4028607"/>
            <a:ext cx="2693097" cy="2917522"/>
          </a:xfrm>
          <a:prstGeom prst="rect">
            <a:avLst/>
          </a:prstGeom>
        </p:spPr>
      </p:pic>
    </p:spTree>
    <p:extLst>
      <p:ext uri="{BB962C8B-B14F-4D97-AF65-F5344CB8AC3E}">
        <p14:creationId xmlns:p14="http://schemas.microsoft.com/office/powerpoint/2010/main" val="165480340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62381" y="4651513"/>
            <a:ext cx="9062208" cy="1200329"/>
          </a:xfrm>
          <a:prstGeom prst="rect">
            <a:avLst/>
          </a:prstGeom>
          <a:noFill/>
          <a:ln>
            <a:noFill/>
          </a:ln>
        </p:spPr>
        <p:txBody>
          <a:bodyPr wrap="square" rtlCol="0" anchor="ctr" anchorCtr="1">
            <a:spAutoFit/>
          </a:bodyPr>
          <a:lstStyle/>
          <a:p>
            <a:endParaRPr lang="en-IN" dirty="0"/>
          </a:p>
          <a:p>
            <a:r>
              <a:rPr lang="en-US" b="1" dirty="0"/>
              <a:t>THE LINE CHARTS CAN BE PLOTTED FOR VARIOUS TIME FRAMES NAMELY MONTHLY, WEEKLY, HOURLY ETC. SO ,IF YOU WISH TO DRAW A WEEKLY LINE CHART, YOU CAN USE WEEKLY CLOSING PRICES OF SECURITIES AND LIKEWISE FOR THE OTHER TIME FRAMES AS WELL.</a:t>
            </a:r>
            <a:endParaRPr lang="en-IN" sz="2400" dirty="0"/>
          </a:p>
        </p:txBody>
      </p:sp>
      <p:pic>
        <p:nvPicPr>
          <p:cNvPr id="6" name="Picture 5">
            <a:extLst>
              <a:ext uri="{FF2B5EF4-FFF2-40B4-BE49-F238E27FC236}">
                <a16:creationId xmlns:a16="http://schemas.microsoft.com/office/drawing/2014/main" id="{A5A32D60-19C1-4712-8BFB-07BB35688B4B}"/>
              </a:ext>
            </a:extLst>
          </p:cNvPr>
          <p:cNvPicPr>
            <a:picLocks noChangeAspect="1"/>
          </p:cNvPicPr>
          <p:nvPr/>
        </p:nvPicPr>
        <p:blipFill>
          <a:blip r:embed="rId2"/>
          <a:stretch>
            <a:fillRect/>
          </a:stretch>
        </p:blipFill>
        <p:spPr>
          <a:xfrm>
            <a:off x="2162381" y="596348"/>
            <a:ext cx="9923227" cy="4055165"/>
          </a:xfrm>
          <a:prstGeom prst="rect">
            <a:avLst/>
          </a:prstGeom>
        </p:spPr>
      </p:pic>
    </p:spTree>
    <p:extLst>
      <p:ext uri="{BB962C8B-B14F-4D97-AF65-F5344CB8AC3E}">
        <p14:creationId xmlns:p14="http://schemas.microsoft.com/office/powerpoint/2010/main" val="232923776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69844"/>
            <a:ext cx="12192000" cy="729673"/>
          </a:xfrm>
          <a:ln>
            <a:noFill/>
          </a:ln>
        </p:spPr>
        <p:txBody>
          <a:bodyPr>
            <a:normAutofit/>
          </a:bodyPr>
          <a:lstStyle/>
          <a:p>
            <a:r>
              <a:rPr lang="en-US" sz="4000" b="1" dirty="0"/>
              <a:t>THE BAR CHART</a:t>
            </a:r>
          </a:p>
        </p:txBody>
      </p:sp>
      <p:pic>
        <p:nvPicPr>
          <p:cNvPr id="4" name="Picture 3">
            <a:extLst>
              <a:ext uri="{FF2B5EF4-FFF2-40B4-BE49-F238E27FC236}">
                <a16:creationId xmlns:a16="http://schemas.microsoft.com/office/drawing/2014/main" id="{5B0BA4CA-3565-4011-A37A-F6E54D13202C}"/>
              </a:ext>
            </a:extLst>
          </p:cNvPr>
          <p:cNvPicPr>
            <a:picLocks noChangeAspect="1"/>
          </p:cNvPicPr>
          <p:nvPr/>
        </p:nvPicPr>
        <p:blipFill>
          <a:blip r:embed="rId2"/>
          <a:stretch>
            <a:fillRect/>
          </a:stretch>
        </p:blipFill>
        <p:spPr>
          <a:xfrm>
            <a:off x="9753600" y="2490787"/>
            <a:ext cx="2438400" cy="1876425"/>
          </a:xfrm>
          <a:prstGeom prst="rect">
            <a:avLst/>
          </a:prstGeom>
        </p:spPr>
      </p:pic>
      <p:sp>
        <p:nvSpPr>
          <p:cNvPr id="5" name="TextBox 4"/>
          <p:cNvSpPr txBox="1"/>
          <p:nvPr/>
        </p:nvSpPr>
        <p:spPr>
          <a:xfrm>
            <a:off x="1578148" y="1190694"/>
            <a:ext cx="9712704" cy="4476610"/>
          </a:xfrm>
          <a:prstGeom prst="rect">
            <a:avLst/>
          </a:prstGeom>
          <a:noFill/>
          <a:ln>
            <a:noFill/>
          </a:ln>
        </p:spPr>
        <p:txBody>
          <a:bodyPr wrap="square" rtlCol="0" anchor="ctr" anchorCtr="1">
            <a:spAutoFit/>
          </a:bodyPr>
          <a:lstStyle/>
          <a:p>
            <a:endParaRPr lang="en-IN" dirty="0"/>
          </a:p>
          <a:p>
            <a:pPr>
              <a:lnSpc>
                <a:spcPct val="150000"/>
              </a:lnSpc>
            </a:pPr>
            <a:r>
              <a:rPr lang="en-US" sz="2000" b="1" dirty="0"/>
              <a:t>THE BAR CHART ON THE OTHER HAND IS A BIT MORE VERSATILE. A BAR </a:t>
            </a:r>
          </a:p>
          <a:p>
            <a:pPr>
              <a:lnSpc>
                <a:spcPct val="150000"/>
              </a:lnSpc>
            </a:pPr>
            <a:r>
              <a:rPr lang="en-US" sz="2000" b="1" dirty="0"/>
              <a:t>CHART DISPLAYS ALL THE FOUR PRICE VARIABLES NAMELY OPEN, HIGH, LOW, AND CLOSE.</a:t>
            </a:r>
          </a:p>
          <a:p>
            <a:pPr>
              <a:lnSpc>
                <a:spcPct val="150000"/>
              </a:lnSpc>
            </a:pPr>
            <a:r>
              <a:rPr lang="en-US" sz="2000" b="1" dirty="0"/>
              <a:t>A BAR HAS THREE COMPONENTS.THE CENTRAL LINE –THE TOP OF THE BAR</a:t>
            </a:r>
          </a:p>
          <a:p>
            <a:pPr>
              <a:lnSpc>
                <a:spcPct val="150000"/>
              </a:lnSpc>
            </a:pPr>
            <a:r>
              <a:rPr lang="en-US" sz="2000" b="1" dirty="0"/>
              <a:t> INDICATES THE HIGHEST PRICE THE SECURITY HAS REACHED. THE BOTTOM</a:t>
            </a:r>
          </a:p>
          <a:p>
            <a:pPr>
              <a:lnSpc>
                <a:spcPct val="150000"/>
              </a:lnSpc>
            </a:pPr>
            <a:r>
              <a:rPr lang="en-US" sz="2000" b="1" dirty="0"/>
              <a:t> END OF THE BAR INDICATES THE LOWEST PRICE FOR THE SAME PERIOD. </a:t>
            </a:r>
          </a:p>
          <a:p>
            <a:pPr>
              <a:lnSpc>
                <a:spcPct val="150000"/>
              </a:lnSpc>
            </a:pPr>
            <a:r>
              <a:rPr lang="en-US" sz="2000" b="1" dirty="0"/>
              <a:t>THE LEFT MARK/TICK –INDICATES THE OPENTHE RIGHT MARK/TICK –</a:t>
            </a:r>
          </a:p>
          <a:p>
            <a:pPr>
              <a:lnSpc>
                <a:spcPct val="150000"/>
              </a:lnSpc>
            </a:pPr>
            <a:r>
              <a:rPr lang="en-US" sz="2000" b="1" dirty="0"/>
              <a:t>INDICATES THE CLOSEFOR EXAMPLE, ASSUME THE OHLC DATA FOR A STOCK</a:t>
            </a:r>
          </a:p>
          <a:p>
            <a:pPr>
              <a:lnSpc>
                <a:spcPct val="150000"/>
              </a:lnSpc>
            </a:pPr>
            <a:r>
              <a:rPr lang="en-US" sz="2000" b="1" dirty="0"/>
              <a:t> AS FOLLOWS:OPEN –65HIGH –70LOW –60CLOSE –68 </a:t>
            </a:r>
          </a:p>
          <a:p>
            <a:pPr>
              <a:lnSpc>
                <a:spcPct val="150000"/>
              </a:lnSpc>
            </a:pPr>
            <a:r>
              <a:rPr lang="en-US" sz="2000" b="1" dirty="0"/>
              <a:t>FOR THE ABOVE DATA, THE BAR CHART WOULD LOOK LIKE THIS:</a:t>
            </a:r>
            <a:endParaRPr lang="en-IN" sz="2800" dirty="0"/>
          </a:p>
        </p:txBody>
      </p:sp>
    </p:spTree>
    <p:extLst>
      <p:ext uri="{BB962C8B-B14F-4D97-AF65-F5344CB8AC3E}">
        <p14:creationId xmlns:p14="http://schemas.microsoft.com/office/powerpoint/2010/main" val="14168964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1000"/>
                                        <p:tgtEl>
                                          <p:spTgt spid="5">
                                            <p:txEl>
                                              <p:pRg st="3" end="3"/>
                                            </p:txEl>
                                          </p:spTgt>
                                        </p:tgtEl>
                                      </p:cBhvr>
                                    </p:animEffect>
                                    <p:anim calcmode="lin" valueType="num">
                                      <p:cBhvr>
                                        <p:cTn id="3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Effect transition="in" filter="fade">
                                      <p:cBhvr>
                                        <p:cTn id="36" dur="1000"/>
                                        <p:tgtEl>
                                          <p:spTgt spid="5">
                                            <p:txEl>
                                              <p:pRg st="4" end="4"/>
                                            </p:txEl>
                                          </p:spTgt>
                                        </p:tgtEl>
                                      </p:cBhvr>
                                    </p:animEffect>
                                    <p:anim calcmode="lin" valueType="num">
                                      <p:cBhvr>
                                        <p:cTn id="3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animEffect transition="in" filter="fade">
                                      <p:cBhvr>
                                        <p:cTn id="41" dur="1000"/>
                                        <p:tgtEl>
                                          <p:spTgt spid="5">
                                            <p:txEl>
                                              <p:pRg st="5" end="5"/>
                                            </p:txEl>
                                          </p:spTgt>
                                        </p:tgtEl>
                                      </p:cBhvr>
                                    </p:animEffect>
                                    <p:anim calcmode="lin" valueType="num">
                                      <p:cBhvr>
                                        <p:cTn id="4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5" end="5"/>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5">
                                            <p:txEl>
                                              <p:pRg st="6" end="6"/>
                                            </p:txEl>
                                          </p:spTgt>
                                        </p:tgtEl>
                                        <p:attrNameLst>
                                          <p:attrName>style.visibility</p:attrName>
                                        </p:attrNameLst>
                                      </p:cBhvr>
                                      <p:to>
                                        <p:strVal val="visible"/>
                                      </p:to>
                                    </p:set>
                                    <p:animEffect transition="in" filter="fade">
                                      <p:cBhvr>
                                        <p:cTn id="46" dur="1000"/>
                                        <p:tgtEl>
                                          <p:spTgt spid="5">
                                            <p:txEl>
                                              <p:pRg st="6" end="6"/>
                                            </p:txEl>
                                          </p:spTgt>
                                        </p:tgtEl>
                                      </p:cBhvr>
                                    </p:animEffect>
                                    <p:anim calcmode="lin" valueType="num">
                                      <p:cBhvr>
                                        <p:cTn id="47"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6" end="6"/>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
                                            <p:txEl>
                                              <p:pRg st="7" end="7"/>
                                            </p:txEl>
                                          </p:spTgt>
                                        </p:tgtEl>
                                        <p:attrNameLst>
                                          <p:attrName>style.visibility</p:attrName>
                                        </p:attrNameLst>
                                      </p:cBhvr>
                                      <p:to>
                                        <p:strVal val="visible"/>
                                      </p:to>
                                    </p:set>
                                    <p:animEffect transition="in" filter="fade">
                                      <p:cBhvr>
                                        <p:cTn id="51" dur="1000"/>
                                        <p:tgtEl>
                                          <p:spTgt spid="5">
                                            <p:txEl>
                                              <p:pRg st="7" end="7"/>
                                            </p:txEl>
                                          </p:spTgt>
                                        </p:tgtEl>
                                      </p:cBhvr>
                                    </p:animEffect>
                                    <p:anim calcmode="lin" valueType="num">
                                      <p:cBhvr>
                                        <p:cTn id="5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5">
                                            <p:txEl>
                                              <p:pRg st="7" end="7"/>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Effect transition="in" filter="fade">
                                      <p:cBhvr>
                                        <p:cTn id="56" dur="1000"/>
                                        <p:tgtEl>
                                          <p:spTgt spid="5">
                                            <p:txEl>
                                              <p:pRg st="8" end="8"/>
                                            </p:txEl>
                                          </p:spTgt>
                                        </p:tgtEl>
                                      </p:cBhvr>
                                    </p:animEffect>
                                    <p:anim calcmode="lin" valueType="num">
                                      <p:cBhvr>
                                        <p:cTn id="57"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8" end="8"/>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animEffect transition="in" filter="fade">
                                      <p:cBhvr>
                                        <p:cTn id="61" dur="1000"/>
                                        <p:tgtEl>
                                          <p:spTgt spid="5">
                                            <p:txEl>
                                              <p:pRg st="9" end="9"/>
                                            </p:txEl>
                                          </p:spTgt>
                                        </p:tgtEl>
                                      </p:cBhvr>
                                    </p:animEffect>
                                    <p:anim calcmode="lin" valueType="num">
                                      <p:cBhvr>
                                        <p:cTn id="6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1000"/>
                                        <p:tgtEl>
                                          <p:spTgt spid="4"/>
                                        </p:tgtEl>
                                      </p:cBhvr>
                                    </p:animEffect>
                                    <p:anim calcmode="lin" valueType="num">
                                      <p:cBhvr>
                                        <p:cTn id="69" dur="1000" fill="hold"/>
                                        <p:tgtEl>
                                          <p:spTgt spid="4"/>
                                        </p:tgtEl>
                                        <p:attrNameLst>
                                          <p:attrName>ppt_x</p:attrName>
                                        </p:attrNameLst>
                                      </p:cBhvr>
                                      <p:tavLst>
                                        <p:tav tm="0">
                                          <p:val>
                                            <p:strVal val="#ppt_x"/>
                                          </p:val>
                                        </p:tav>
                                        <p:tav tm="100000">
                                          <p:val>
                                            <p:strVal val="#ppt_x"/>
                                          </p:val>
                                        </p:tav>
                                      </p:tavLst>
                                    </p:anim>
                                    <p:anim calcmode="lin" valueType="num">
                                      <p:cBhvr>
                                        <p:cTn id="7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62381" y="4651513"/>
            <a:ext cx="9062208" cy="1200329"/>
          </a:xfrm>
          <a:prstGeom prst="rect">
            <a:avLst/>
          </a:prstGeom>
          <a:noFill/>
          <a:ln>
            <a:noFill/>
          </a:ln>
        </p:spPr>
        <p:txBody>
          <a:bodyPr wrap="square" rtlCol="0" anchor="ctr" anchorCtr="1">
            <a:spAutoFit/>
          </a:bodyPr>
          <a:lstStyle/>
          <a:p>
            <a:endParaRPr lang="en-IN" dirty="0"/>
          </a:p>
          <a:p>
            <a:r>
              <a:rPr lang="en-US" b="1" dirty="0"/>
              <a:t>AS YOU CAN SEE, IN A SINGLE BAR, WE CAN PLOT FOUR DIFFERENT PRICE POINTS. IF YOU WISH TO VIEW 5 DAYS CHART, AS YOU WOULD IMAGINE WE WILL HAVE 5 VERTICAL BARS. SO ON AND SO FORTH.</a:t>
            </a:r>
            <a:endParaRPr lang="en-IN" sz="2400" dirty="0"/>
          </a:p>
        </p:txBody>
      </p:sp>
      <p:pic>
        <p:nvPicPr>
          <p:cNvPr id="3" name="Picture 2">
            <a:extLst>
              <a:ext uri="{FF2B5EF4-FFF2-40B4-BE49-F238E27FC236}">
                <a16:creationId xmlns:a16="http://schemas.microsoft.com/office/drawing/2014/main" id="{645457FC-7497-42E3-8B82-A9FBDADC2F23}"/>
              </a:ext>
            </a:extLst>
          </p:cNvPr>
          <p:cNvPicPr>
            <a:picLocks noChangeAspect="1"/>
          </p:cNvPicPr>
          <p:nvPr/>
        </p:nvPicPr>
        <p:blipFill>
          <a:blip r:embed="rId2"/>
          <a:stretch>
            <a:fillRect/>
          </a:stretch>
        </p:blipFill>
        <p:spPr>
          <a:xfrm>
            <a:off x="2539739" y="582823"/>
            <a:ext cx="8178270" cy="4068690"/>
          </a:xfrm>
          <a:prstGeom prst="rect">
            <a:avLst/>
          </a:prstGeom>
        </p:spPr>
      </p:pic>
    </p:spTree>
    <p:extLst>
      <p:ext uri="{BB962C8B-B14F-4D97-AF65-F5344CB8AC3E}">
        <p14:creationId xmlns:p14="http://schemas.microsoft.com/office/powerpoint/2010/main" val="279431401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37094" y="4811836"/>
            <a:ext cx="9062208" cy="1754326"/>
          </a:xfrm>
          <a:prstGeom prst="rect">
            <a:avLst/>
          </a:prstGeom>
          <a:noFill/>
          <a:ln>
            <a:noFill/>
          </a:ln>
        </p:spPr>
        <p:txBody>
          <a:bodyPr wrap="square" rtlCol="0" anchor="ctr" anchorCtr="1">
            <a:spAutoFit/>
          </a:bodyPr>
          <a:lstStyle/>
          <a:p>
            <a:r>
              <a:rPr lang="en-US" b="1" dirty="0"/>
              <a:t>NOTE THE POSITION OF THE LEFT AND RIGHT MARK ON THE BAR CHART VARIES BASED ON HOW THE MARKET HAS MOVED FOR THE GIVEN DAY.IF THE LEFT MARK, WHICH REPRESENTS THE OPENING PRICE IS PLACED LOWER THAN THE RIGHT MARK, IT INDICATES THAT THE CLOSE IS HIGHER THAN THE OPEN (CLOSE &gt; OPEN), HENCE A POSITIVE DAY FOR THE MARKETS. FOR EXAMPLE CONSIDER THIS: O = 46, H = 51, L = 45, C = 49. TO INDICATE IT IS A BULLISH DAY, THE BAR IS REPRESENTED IN BLUE COLOR</a:t>
            </a:r>
            <a:endParaRPr lang="en-IN" dirty="0"/>
          </a:p>
        </p:txBody>
      </p:sp>
      <p:pic>
        <p:nvPicPr>
          <p:cNvPr id="4" name="Picture 3">
            <a:extLst>
              <a:ext uri="{FF2B5EF4-FFF2-40B4-BE49-F238E27FC236}">
                <a16:creationId xmlns:a16="http://schemas.microsoft.com/office/drawing/2014/main" id="{655C54AE-03A0-4219-9B35-B2061158237F}"/>
              </a:ext>
            </a:extLst>
          </p:cNvPr>
          <p:cNvPicPr>
            <a:picLocks noChangeAspect="1"/>
          </p:cNvPicPr>
          <p:nvPr/>
        </p:nvPicPr>
        <p:blipFill>
          <a:blip r:embed="rId2"/>
          <a:stretch>
            <a:fillRect/>
          </a:stretch>
        </p:blipFill>
        <p:spPr>
          <a:xfrm>
            <a:off x="1372698" y="636652"/>
            <a:ext cx="10819302" cy="4036685"/>
          </a:xfrm>
          <a:prstGeom prst="rect">
            <a:avLst/>
          </a:prstGeom>
        </p:spPr>
      </p:pic>
    </p:spTree>
    <p:extLst>
      <p:ext uri="{BB962C8B-B14F-4D97-AF65-F5344CB8AC3E}">
        <p14:creationId xmlns:p14="http://schemas.microsoft.com/office/powerpoint/2010/main" val="63868486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5531"/>
            <a:ext cx="12192000" cy="729673"/>
          </a:xfrm>
          <a:ln>
            <a:noFill/>
          </a:ln>
        </p:spPr>
        <p:txBody>
          <a:bodyPr>
            <a:normAutofit/>
          </a:bodyPr>
          <a:lstStyle/>
          <a:p>
            <a:r>
              <a:rPr lang="en-US" sz="4000" b="1" dirty="0"/>
              <a:t>JAPANESE CANDLESTICK</a:t>
            </a:r>
          </a:p>
        </p:txBody>
      </p:sp>
      <p:sp>
        <p:nvSpPr>
          <p:cNvPr id="5" name="TextBox 4"/>
          <p:cNvSpPr txBox="1"/>
          <p:nvPr/>
        </p:nvSpPr>
        <p:spPr>
          <a:xfrm>
            <a:off x="1529984" y="1214552"/>
            <a:ext cx="9712704" cy="2260619"/>
          </a:xfrm>
          <a:prstGeom prst="rect">
            <a:avLst/>
          </a:prstGeom>
          <a:noFill/>
          <a:ln>
            <a:noFill/>
          </a:ln>
        </p:spPr>
        <p:txBody>
          <a:bodyPr wrap="square" rtlCol="0" anchor="ctr" anchorCtr="1">
            <a:spAutoFit/>
          </a:bodyPr>
          <a:lstStyle/>
          <a:p>
            <a:pPr>
              <a:lnSpc>
                <a:spcPct val="150000"/>
              </a:lnSpc>
            </a:pPr>
            <a:r>
              <a:rPr lang="en-US" b="1" dirty="0"/>
              <a:t>AS THE NAME SUGGESTS, THE CANDLESTICKS ORIGINATED FROM JAPAN. THE EARLIEST USE OF CANDLESTICKS DATES BACK TO THE 18</a:t>
            </a:r>
            <a:r>
              <a:rPr lang="en-US" b="1" baseline="30000" dirty="0"/>
              <a:t>TH</a:t>
            </a:r>
            <a:r>
              <a:rPr lang="en-US" b="1" dirty="0"/>
              <a:t> CENTURY BY A JAPANESE RICE MERCHANT NAMED HOMMA MUNEHISA. </a:t>
            </a:r>
            <a:r>
              <a:rPr lang="en-US" sz="2000" b="1" dirty="0"/>
              <a:t>Candlestick charts are used by traders to determine possible price movement based on past patterns. Candlesticks are useful when trading as they show four price points (open, close, high, and low) throughout the period of time the trader specifies.</a:t>
            </a:r>
            <a:endParaRPr lang="en-IN" sz="2800" b="1" dirty="0"/>
          </a:p>
        </p:txBody>
      </p:sp>
      <p:pic>
        <p:nvPicPr>
          <p:cNvPr id="3" name="Picture 2">
            <a:extLst>
              <a:ext uri="{FF2B5EF4-FFF2-40B4-BE49-F238E27FC236}">
                <a16:creationId xmlns:a16="http://schemas.microsoft.com/office/drawing/2014/main" id="{C279913F-1E17-460C-BDE7-61C0F04355D4}"/>
              </a:ext>
            </a:extLst>
          </p:cNvPr>
          <p:cNvPicPr>
            <a:picLocks noChangeAspect="1"/>
          </p:cNvPicPr>
          <p:nvPr/>
        </p:nvPicPr>
        <p:blipFill>
          <a:blip r:embed="rId2"/>
          <a:stretch>
            <a:fillRect/>
          </a:stretch>
        </p:blipFill>
        <p:spPr>
          <a:xfrm>
            <a:off x="3551661" y="3774519"/>
            <a:ext cx="5669351" cy="2897949"/>
          </a:xfrm>
          <a:prstGeom prst="rect">
            <a:avLst/>
          </a:prstGeom>
        </p:spPr>
      </p:pic>
    </p:spTree>
    <p:extLst>
      <p:ext uri="{BB962C8B-B14F-4D97-AF65-F5344CB8AC3E}">
        <p14:creationId xmlns:p14="http://schemas.microsoft.com/office/powerpoint/2010/main" val="295058949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49129" y="5008890"/>
            <a:ext cx="9062208" cy="1015663"/>
          </a:xfrm>
          <a:prstGeom prst="rect">
            <a:avLst/>
          </a:prstGeom>
          <a:noFill/>
          <a:ln>
            <a:noFill/>
          </a:ln>
        </p:spPr>
        <p:txBody>
          <a:bodyPr wrap="square" rtlCol="0" anchor="ctr" anchorCtr="1">
            <a:spAutoFit/>
          </a:bodyPr>
          <a:lstStyle/>
          <a:p>
            <a:r>
              <a:rPr lang="en-US" sz="2000" b="1" dirty="0"/>
              <a:t>candlesticks are easier to interpret in comparison to the bar chart. Candlesticks help you quickly visualize the relationship between the open and close and the high and low price points.</a:t>
            </a:r>
            <a:endParaRPr lang="en-IN" sz="2000" b="1" dirty="0"/>
          </a:p>
        </p:txBody>
      </p:sp>
      <p:pic>
        <p:nvPicPr>
          <p:cNvPr id="2" name="Picture 1">
            <a:extLst>
              <a:ext uri="{FF2B5EF4-FFF2-40B4-BE49-F238E27FC236}">
                <a16:creationId xmlns:a16="http://schemas.microsoft.com/office/drawing/2014/main" id="{59E8367E-2D77-4AC5-AC4F-F7E5362D9FD2}"/>
              </a:ext>
            </a:extLst>
          </p:cNvPr>
          <p:cNvPicPr>
            <a:picLocks noChangeAspect="1"/>
          </p:cNvPicPr>
          <p:nvPr/>
        </p:nvPicPr>
        <p:blipFill>
          <a:blip r:embed="rId2"/>
          <a:stretch>
            <a:fillRect/>
          </a:stretch>
        </p:blipFill>
        <p:spPr>
          <a:xfrm>
            <a:off x="1404727" y="1001574"/>
            <a:ext cx="10611617" cy="3782461"/>
          </a:xfrm>
          <a:prstGeom prst="rect">
            <a:avLst/>
          </a:prstGeom>
        </p:spPr>
      </p:pic>
    </p:spTree>
    <p:extLst>
      <p:ext uri="{BB962C8B-B14F-4D97-AF65-F5344CB8AC3E}">
        <p14:creationId xmlns:p14="http://schemas.microsoft.com/office/powerpoint/2010/main" val="229070609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30087"/>
            <a:ext cx="12192000" cy="729673"/>
          </a:xfrm>
          <a:ln>
            <a:noFill/>
          </a:ln>
        </p:spPr>
        <p:txBody>
          <a:bodyPr>
            <a:normAutofit/>
          </a:bodyPr>
          <a:lstStyle/>
          <a:p>
            <a:r>
              <a:rPr lang="en-US" sz="4000" b="1" dirty="0"/>
              <a:t>TIMEFRAME</a:t>
            </a:r>
          </a:p>
        </p:txBody>
      </p:sp>
      <p:sp>
        <p:nvSpPr>
          <p:cNvPr id="5" name="TextBox 4"/>
          <p:cNvSpPr txBox="1"/>
          <p:nvPr/>
        </p:nvSpPr>
        <p:spPr>
          <a:xfrm>
            <a:off x="1239648" y="2157819"/>
            <a:ext cx="9712704" cy="2542363"/>
          </a:xfrm>
          <a:prstGeom prst="rect">
            <a:avLst/>
          </a:prstGeom>
          <a:noFill/>
          <a:ln>
            <a:noFill/>
          </a:ln>
        </p:spPr>
        <p:txBody>
          <a:bodyPr wrap="square" rtlCol="0" anchor="ctr" anchorCtr="1">
            <a:spAutoFit/>
          </a:bodyPr>
          <a:lstStyle/>
          <a:p>
            <a:pPr>
              <a:lnSpc>
                <a:spcPct val="150000"/>
              </a:lnSpc>
            </a:pPr>
            <a:r>
              <a:rPr lang="en-US" b="1" dirty="0"/>
              <a:t>A TIME FRAME IS DEFINED AS THE TIME DURATION DURING WHICH ONE CHOOSES TO STUDY A PARTICULAR CHART. SOME OF THE POPULAR TIME FRAMES THAT TECHNICAL ANALYSTS USE ARE:MONTHLY CHARTSWEEKLY CHARTSDAILY OR END OF DAY CHARTS INTRADAY CHARTS –30 MINS, 15 MINS AND 5 MINUTESONE CAN CUSTOMIZE THE TIME FRAME AS PER THEIR REQUIREMENT. FOR EXAMPLE, A HIGH FREQUENCY TRADER MAY WANT TO USE A 1-MINUTE CHART AS OPPOSED TO ANY OTHER TIME FRAME.HERE IS A QUICK NOTE ON DIFFERENT TYPES OF TIME FRAMES</a:t>
            </a:r>
            <a:endParaRPr lang="en-IN" sz="2800" dirty="0"/>
          </a:p>
        </p:txBody>
      </p:sp>
    </p:spTree>
    <p:extLst>
      <p:ext uri="{BB962C8B-B14F-4D97-AF65-F5344CB8AC3E}">
        <p14:creationId xmlns:p14="http://schemas.microsoft.com/office/powerpoint/2010/main" val="29247897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4518" y="278296"/>
            <a:ext cx="12192000" cy="729673"/>
          </a:xfrm>
          <a:ln>
            <a:noFill/>
          </a:ln>
        </p:spPr>
        <p:txBody>
          <a:bodyPr>
            <a:normAutofit/>
          </a:bodyPr>
          <a:lstStyle/>
          <a:p>
            <a:r>
              <a:rPr lang="en-US" sz="4000" b="1" dirty="0"/>
              <a:t>GAPUP AND GAPDOWN</a:t>
            </a:r>
          </a:p>
        </p:txBody>
      </p:sp>
      <p:sp>
        <p:nvSpPr>
          <p:cNvPr id="5" name="TextBox 4"/>
          <p:cNvSpPr txBox="1"/>
          <p:nvPr/>
        </p:nvSpPr>
        <p:spPr>
          <a:xfrm>
            <a:off x="1684166" y="1119073"/>
            <a:ext cx="9712704" cy="4619854"/>
          </a:xfrm>
          <a:prstGeom prst="rect">
            <a:avLst/>
          </a:prstGeom>
          <a:noFill/>
          <a:ln>
            <a:noFill/>
          </a:ln>
        </p:spPr>
        <p:txBody>
          <a:bodyPr wrap="square" rtlCol="0" anchor="ctr" anchorCtr="1">
            <a:spAutoFit/>
          </a:bodyPr>
          <a:lstStyle/>
          <a:p>
            <a:pPr>
              <a:lnSpc>
                <a:spcPct val="150000"/>
              </a:lnSpc>
            </a:pPr>
            <a:r>
              <a:rPr lang="en-US" b="1" dirty="0"/>
              <a:t>GAPS IN STOCK MARKET TRADING APPEAR WHEN THERE IS SHARP RISE OR FALL IN THE PRICE OF THE STOCK AND WHEN THERE IS NO OCCURRENCE OF THE TRADING ACTIVITY. THE REASONS FOR GAP CREATION CAN BE A POSITIVE NEWS RELEASE BY THE COMPANY, CHANGE IN THE TRADE ANALYST’S VIEW, BUYING OR SELLING PRESSURE AMONG TRADERS, PUBLIC ANNOUNCEMENTS OF THE COMPANY’S PROFIT, AMONG OTHERS.TYPICALLY, THERE ARE TWO TYPES OF GAPS IN STOCK TRADING: GAP-UP &amp; GAP-DOWN</a:t>
            </a:r>
          </a:p>
          <a:p>
            <a:pPr>
              <a:lnSpc>
                <a:spcPct val="150000"/>
              </a:lnSpc>
            </a:pPr>
            <a:r>
              <a:rPr lang="en-US" b="1" dirty="0"/>
              <a:t>GAP-UP:WHEN THE PRICE OF A FINANCIAL INSTRUMENT OPENS HIGHER THAN THE PREVIOUS DAY’S PRICE, IT IS GAP-UP.</a:t>
            </a:r>
          </a:p>
          <a:p>
            <a:pPr>
              <a:lnSpc>
                <a:spcPct val="150000"/>
              </a:lnSpc>
            </a:pPr>
            <a:r>
              <a:rPr lang="en-US" b="1" dirty="0"/>
              <a:t>GAP-DOWN:WHEN THE PRICE OF A FINANCIAL INSTRUMENT OPENS LOWER THAN THE PREVIOUS TRADING DAY IT IS GAP-DOWN. GAP-DOWNS OCCUR WHEN THERE IS A CHANGE IN INVESTOR SENTIMENTS.</a:t>
            </a:r>
            <a:endParaRPr lang="en-IN" sz="2800" dirty="0"/>
          </a:p>
        </p:txBody>
      </p:sp>
    </p:spTree>
    <p:extLst>
      <p:ext uri="{BB962C8B-B14F-4D97-AF65-F5344CB8AC3E}">
        <p14:creationId xmlns:p14="http://schemas.microsoft.com/office/powerpoint/2010/main" val="361844201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0536" y="940904"/>
            <a:ext cx="12192000" cy="729673"/>
          </a:xfrm>
          <a:ln>
            <a:noFill/>
          </a:ln>
        </p:spPr>
        <p:txBody>
          <a:bodyPr>
            <a:normAutofit/>
          </a:bodyPr>
          <a:lstStyle/>
          <a:p>
            <a:r>
              <a:rPr lang="en-US" sz="4000" b="1" dirty="0"/>
              <a:t>INTRODUCTION TO CANDLESTICK PATTERN</a:t>
            </a:r>
          </a:p>
        </p:txBody>
      </p:sp>
      <p:sp>
        <p:nvSpPr>
          <p:cNvPr id="5" name="TextBox 4"/>
          <p:cNvSpPr txBox="1"/>
          <p:nvPr/>
        </p:nvSpPr>
        <p:spPr>
          <a:xfrm>
            <a:off x="1684166" y="1560028"/>
            <a:ext cx="9712704" cy="3737946"/>
          </a:xfrm>
          <a:prstGeom prst="rect">
            <a:avLst/>
          </a:prstGeom>
          <a:noFill/>
          <a:ln>
            <a:noFill/>
          </a:ln>
        </p:spPr>
        <p:txBody>
          <a:bodyPr wrap="square" rtlCol="0" anchor="ctr" anchorCtr="1">
            <a:spAutoFit/>
          </a:bodyPr>
          <a:lstStyle/>
          <a:p>
            <a:pPr>
              <a:lnSpc>
                <a:spcPct val="150000"/>
              </a:lnSpc>
            </a:pPr>
            <a:r>
              <a:rPr lang="en-US" sz="2000" b="1" dirty="0"/>
              <a:t>OVER TIME, INDIVIDUAL CANDLESTICKS FORM PATTERNS THAT TRADERS CAN USE TO RECOGNIZE MAJOR SUPPORT AND RESISTANCE LEVELS. THERE ARE A GREAT MANY CANDLESTICK PATTERNS THAT INDICATE AN OPPORTUNITY WITHIN A MARKET – SOME PROVIDE INSIGHT INTO THE BALANCE BETWEEN BUYING AND SELLING PRESSURES, WHILE OTHERS IDENTIFY CONTINUATION PATTERNS OR MARKET INDECISION. CANDLESTICK CHARTS ARE MORE VISUAL, DUE TO THE COLOR CODING OF THE PRICE BARS AND THICKER REAL BODIES, WHICH ARE BETTER AT HIGHLIGHTING THE DIFFERENCE BETWEEN THE OPEN AND THE CLOSE.</a:t>
            </a:r>
            <a:endParaRPr lang="en-IN" sz="3200" b="1" dirty="0"/>
          </a:p>
        </p:txBody>
      </p:sp>
    </p:spTree>
    <p:extLst>
      <p:ext uri="{BB962C8B-B14F-4D97-AF65-F5344CB8AC3E}">
        <p14:creationId xmlns:p14="http://schemas.microsoft.com/office/powerpoint/2010/main" val="403550411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BULLISH ENGULFING</a:t>
            </a:r>
          </a:p>
        </p:txBody>
      </p:sp>
      <p:sp>
        <p:nvSpPr>
          <p:cNvPr id="5" name="TextBox 4"/>
          <p:cNvSpPr txBox="1"/>
          <p:nvPr/>
        </p:nvSpPr>
        <p:spPr>
          <a:xfrm>
            <a:off x="1816687" y="1225446"/>
            <a:ext cx="9023590" cy="1862689"/>
          </a:xfrm>
          <a:prstGeom prst="rect">
            <a:avLst/>
          </a:prstGeom>
          <a:noFill/>
          <a:ln>
            <a:noFill/>
          </a:ln>
        </p:spPr>
        <p:txBody>
          <a:bodyPr wrap="square" rtlCol="0" anchor="ctr" anchorCtr="1">
            <a:spAutoFit/>
          </a:bodyPr>
          <a:lstStyle/>
          <a:p>
            <a:r>
              <a:rPr lang="en-US" b="1" dirty="0"/>
              <a:t>The bullish engulfing pattern is formed of two candlesticks. The first candle is a short red body that is completely engulfed by a larger green candle.</a:t>
            </a:r>
          </a:p>
          <a:p>
            <a:r>
              <a:rPr lang="en-US" b="1" dirty="0"/>
              <a:t>Though the second day opens lower than the first, the bullish market pushes the price up, culminating in an obvious win for buyers</a:t>
            </a:r>
          </a:p>
          <a:p>
            <a:pPr>
              <a:lnSpc>
                <a:spcPct val="150000"/>
              </a:lnSpc>
            </a:pPr>
            <a:endParaRPr lang="en-IN" sz="3200" b="1" dirty="0"/>
          </a:p>
        </p:txBody>
      </p:sp>
      <p:pic>
        <p:nvPicPr>
          <p:cNvPr id="7" name="Picture 6">
            <a:extLst>
              <a:ext uri="{FF2B5EF4-FFF2-40B4-BE49-F238E27FC236}">
                <a16:creationId xmlns:a16="http://schemas.microsoft.com/office/drawing/2014/main" id="{B05D9310-359F-4256-A22F-D1C1CE5C87C5}"/>
              </a:ext>
            </a:extLst>
          </p:cNvPr>
          <p:cNvPicPr>
            <a:picLocks noChangeAspect="1"/>
          </p:cNvPicPr>
          <p:nvPr/>
        </p:nvPicPr>
        <p:blipFill>
          <a:blip r:embed="rId2"/>
          <a:stretch>
            <a:fillRect/>
          </a:stretch>
        </p:blipFill>
        <p:spPr>
          <a:xfrm>
            <a:off x="1816687" y="2533650"/>
            <a:ext cx="9144000" cy="4118941"/>
          </a:xfrm>
          <a:prstGeom prst="rect">
            <a:avLst/>
          </a:prstGeom>
        </p:spPr>
      </p:pic>
    </p:spTree>
    <p:extLst>
      <p:ext uri="{BB962C8B-B14F-4D97-AF65-F5344CB8AC3E}">
        <p14:creationId xmlns:p14="http://schemas.microsoft.com/office/powerpoint/2010/main" val="224651311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BEARISH ENGULFING</a:t>
            </a:r>
          </a:p>
        </p:txBody>
      </p:sp>
      <p:sp>
        <p:nvSpPr>
          <p:cNvPr id="5" name="TextBox 4"/>
          <p:cNvSpPr txBox="1"/>
          <p:nvPr/>
        </p:nvSpPr>
        <p:spPr>
          <a:xfrm>
            <a:off x="1597456" y="1251828"/>
            <a:ext cx="9712704" cy="1200329"/>
          </a:xfrm>
          <a:prstGeom prst="rect">
            <a:avLst/>
          </a:prstGeom>
          <a:noFill/>
          <a:ln>
            <a:noFill/>
          </a:ln>
        </p:spPr>
        <p:txBody>
          <a:bodyPr wrap="square" rtlCol="0" anchor="ctr" anchorCtr="1">
            <a:spAutoFit/>
          </a:bodyPr>
          <a:lstStyle/>
          <a:p>
            <a:r>
              <a:rPr lang="en-US" b="1" dirty="0"/>
              <a:t>A bearish engulfing pattern occurs at the end of an uptrend. The first candle has a small green body that is engulfed by a subsequent long red candle.</a:t>
            </a:r>
          </a:p>
          <a:p>
            <a:r>
              <a:rPr lang="en-US" b="1" dirty="0"/>
              <a:t>It signifies a peak or slowdown of price movement, and is a sign of an impending market downturn. The lower the second candle goes, the more significant the trend is likely to be.</a:t>
            </a:r>
          </a:p>
        </p:txBody>
      </p:sp>
      <p:pic>
        <p:nvPicPr>
          <p:cNvPr id="3" name="Picture 2">
            <a:extLst>
              <a:ext uri="{FF2B5EF4-FFF2-40B4-BE49-F238E27FC236}">
                <a16:creationId xmlns:a16="http://schemas.microsoft.com/office/drawing/2014/main" id="{4D2659B1-BCB5-434F-9D00-750132B2ECAA}"/>
              </a:ext>
            </a:extLst>
          </p:cNvPr>
          <p:cNvPicPr>
            <a:picLocks noChangeAspect="1"/>
          </p:cNvPicPr>
          <p:nvPr/>
        </p:nvPicPr>
        <p:blipFill>
          <a:blip r:embed="rId2"/>
          <a:stretch>
            <a:fillRect/>
          </a:stretch>
        </p:blipFill>
        <p:spPr>
          <a:xfrm>
            <a:off x="3014455" y="2621666"/>
            <a:ext cx="7409282" cy="4097186"/>
          </a:xfrm>
          <a:prstGeom prst="rect">
            <a:avLst/>
          </a:prstGeom>
        </p:spPr>
      </p:pic>
    </p:spTree>
    <p:extLst>
      <p:ext uri="{BB962C8B-B14F-4D97-AF65-F5344CB8AC3E}">
        <p14:creationId xmlns:p14="http://schemas.microsoft.com/office/powerpoint/2010/main" val="413213536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BULLISH PIERCING</a:t>
            </a:r>
          </a:p>
        </p:txBody>
      </p:sp>
      <p:sp>
        <p:nvSpPr>
          <p:cNvPr id="5" name="TextBox 4"/>
          <p:cNvSpPr txBox="1"/>
          <p:nvPr/>
        </p:nvSpPr>
        <p:spPr>
          <a:xfrm>
            <a:off x="1504691" y="1245849"/>
            <a:ext cx="9712704" cy="1477328"/>
          </a:xfrm>
          <a:prstGeom prst="rect">
            <a:avLst/>
          </a:prstGeom>
          <a:noFill/>
          <a:ln>
            <a:noFill/>
          </a:ln>
        </p:spPr>
        <p:txBody>
          <a:bodyPr wrap="square" rtlCol="0" anchor="ctr" anchorCtr="1">
            <a:spAutoFit/>
          </a:bodyPr>
          <a:lstStyle/>
          <a:p>
            <a:r>
              <a:rPr lang="en-US" b="1" dirty="0"/>
              <a:t>The piercing line is also a two-stick pattern, made up of a long red candle, followed by a long green candle.</a:t>
            </a:r>
          </a:p>
          <a:p>
            <a:r>
              <a:rPr lang="en-US" b="1" dirty="0"/>
              <a:t>There is usually a significant gap down between the first candlestick’s closing price, and the green candlestick’s opening. It indicates a strong buying pressure, as the price is pushed up to or above the mid-price of the previous day.</a:t>
            </a:r>
          </a:p>
        </p:txBody>
      </p:sp>
      <p:pic>
        <p:nvPicPr>
          <p:cNvPr id="3" name="Picture 2">
            <a:extLst>
              <a:ext uri="{FF2B5EF4-FFF2-40B4-BE49-F238E27FC236}">
                <a16:creationId xmlns:a16="http://schemas.microsoft.com/office/drawing/2014/main" id="{B857349A-2CD5-432C-AE12-169E9052B715}"/>
              </a:ext>
            </a:extLst>
          </p:cNvPr>
          <p:cNvPicPr>
            <a:picLocks noChangeAspect="1"/>
          </p:cNvPicPr>
          <p:nvPr/>
        </p:nvPicPr>
        <p:blipFill>
          <a:blip r:embed="rId2"/>
          <a:stretch>
            <a:fillRect/>
          </a:stretch>
        </p:blipFill>
        <p:spPr>
          <a:xfrm>
            <a:off x="2345634" y="2723177"/>
            <a:ext cx="7500732" cy="3999413"/>
          </a:xfrm>
          <a:prstGeom prst="rect">
            <a:avLst/>
          </a:prstGeom>
        </p:spPr>
      </p:pic>
    </p:spTree>
    <p:extLst>
      <p:ext uri="{BB962C8B-B14F-4D97-AF65-F5344CB8AC3E}">
        <p14:creationId xmlns:p14="http://schemas.microsoft.com/office/powerpoint/2010/main" val="413013779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797" y="0"/>
            <a:ext cx="12192000" cy="729673"/>
          </a:xfrm>
          <a:ln>
            <a:noFill/>
          </a:ln>
        </p:spPr>
        <p:txBody>
          <a:bodyPr>
            <a:normAutofit/>
          </a:bodyPr>
          <a:lstStyle/>
          <a:p>
            <a:r>
              <a:rPr lang="en-US" sz="3600" b="1" dirty="0"/>
              <a:t>BEARISH PIERCING OR DARK CLOUD COVER(DCC)</a:t>
            </a:r>
          </a:p>
        </p:txBody>
      </p:sp>
      <p:sp>
        <p:nvSpPr>
          <p:cNvPr id="5" name="TextBox 4"/>
          <p:cNvSpPr txBox="1"/>
          <p:nvPr/>
        </p:nvSpPr>
        <p:spPr>
          <a:xfrm>
            <a:off x="1511887" y="1047190"/>
            <a:ext cx="9712704" cy="2139688"/>
          </a:xfrm>
          <a:prstGeom prst="rect">
            <a:avLst/>
          </a:prstGeom>
          <a:noFill/>
          <a:ln>
            <a:noFill/>
          </a:ln>
        </p:spPr>
        <p:txBody>
          <a:bodyPr wrap="square" rtlCol="0" anchor="ctr" anchorCtr="1">
            <a:spAutoFit/>
          </a:bodyPr>
          <a:lstStyle/>
          <a:p>
            <a:r>
              <a:rPr lang="en-US" dirty="0"/>
              <a:t>The dark cloud cover candlestick pattern indicates a bearish reversal – a black cloud over the previous day’s optimism. It comprises two candlesticks: a red candlestick which opens above the previous green body, and closes below its midpoint.</a:t>
            </a:r>
          </a:p>
          <a:p>
            <a:r>
              <a:rPr lang="en-US" dirty="0"/>
              <a:t>It signals that the bears have taken over the session, pushing the price sharply lower. If the wicks of the candles are short it suggests that the downtrend was extremely decisive.</a:t>
            </a:r>
          </a:p>
          <a:p>
            <a:pPr>
              <a:lnSpc>
                <a:spcPct val="150000"/>
              </a:lnSpc>
            </a:pPr>
            <a:endParaRPr lang="en-IN" sz="3200" b="1" dirty="0"/>
          </a:p>
        </p:txBody>
      </p:sp>
      <p:pic>
        <p:nvPicPr>
          <p:cNvPr id="4" name="Picture 3">
            <a:extLst>
              <a:ext uri="{FF2B5EF4-FFF2-40B4-BE49-F238E27FC236}">
                <a16:creationId xmlns:a16="http://schemas.microsoft.com/office/drawing/2014/main" id="{12BFB906-5B88-46D8-BF8B-382100E67B70}"/>
              </a:ext>
            </a:extLst>
          </p:cNvPr>
          <p:cNvPicPr>
            <a:picLocks noChangeAspect="1"/>
          </p:cNvPicPr>
          <p:nvPr/>
        </p:nvPicPr>
        <p:blipFill rotWithShape="1">
          <a:blip r:embed="rId2"/>
          <a:srcRect t="9928"/>
          <a:stretch/>
        </p:blipFill>
        <p:spPr>
          <a:xfrm>
            <a:off x="2856877" y="2822713"/>
            <a:ext cx="6796295" cy="3763617"/>
          </a:xfrm>
          <a:prstGeom prst="rect">
            <a:avLst/>
          </a:prstGeom>
        </p:spPr>
      </p:pic>
    </p:spTree>
    <p:extLst>
      <p:ext uri="{BB962C8B-B14F-4D97-AF65-F5344CB8AC3E}">
        <p14:creationId xmlns:p14="http://schemas.microsoft.com/office/powerpoint/2010/main" val="283150289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BULLISH HAMMER AT BOTTOM</a:t>
            </a:r>
          </a:p>
        </p:txBody>
      </p:sp>
      <p:sp>
        <p:nvSpPr>
          <p:cNvPr id="5" name="TextBox 4"/>
          <p:cNvSpPr txBox="1"/>
          <p:nvPr/>
        </p:nvSpPr>
        <p:spPr>
          <a:xfrm>
            <a:off x="1591401" y="1033939"/>
            <a:ext cx="9712704" cy="2139688"/>
          </a:xfrm>
          <a:prstGeom prst="rect">
            <a:avLst/>
          </a:prstGeom>
          <a:noFill/>
          <a:ln>
            <a:noFill/>
          </a:ln>
        </p:spPr>
        <p:txBody>
          <a:bodyPr wrap="square" rtlCol="0" anchor="ctr" anchorCtr="1">
            <a:spAutoFit/>
          </a:bodyPr>
          <a:lstStyle/>
          <a:p>
            <a:r>
              <a:rPr lang="en-US" b="1" dirty="0"/>
              <a:t>The hammer candlestick pattern is formed of a short body with a long lower wick, and is found at the bottom of a downward trend.</a:t>
            </a:r>
          </a:p>
          <a:p>
            <a:r>
              <a:rPr lang="en-US" b="1" dirty="0"/>
              <a:t>A hammer shows that although there were selling pressures during the day, ultimately a strong buying pressure drove the price back up. The </a:t>
            </a:r>
            <a:r>
              <a:rPr lang="en-US" b="1" dirty="0" err="1"/>
              <a:t>colour</a:t>
            </a:r>
            <a:r>
              <a:rPr lang="en-US" b="1" dirty="0"/>
              <a:t> of the body can vary, but green hammers indicate a stronger bull market than red hammers.</a:t>
            </a:r>
          </a:p>
          <a:p>
            <a:pPr>
              <a:lnSpc>
                <a:spcPct val="150000"/>
              </a:lnSpc>
            </a:pPr>
            <a:endParaRPr lang="en-IN" sz="3200" b="1" dirty="0"/>
          </a:p>
        </p:txBody>
      </p:sp>
      <p:pic>
        <p:nvPicPr>
          <p:cNvPr id="3" name="Picture 2">
            <a:extLst>
              <a:ext uri="{FF2B5EF4-FFF2-40B4-BE49-F238E27FC236}">
                <a16:creationId xmlns:a16="http://schemas.microsoft.com/office/drawing/2014/main" id="{867A811C-67E4-4C72-BE78-5AD88866F7CE}"/>
              </a:ext>
            </a:extLst>
          </p:cNvPr>
          <p:cNvPicPr>
            <a:picLocks noChangeAspect="1"/>
          </p:cNvPicPr>
          <p:nvPr/>
        </p:nvPicPr>
        <p:blipFill>
          <a:blip r:embed="rId2"/>
          <a:stretch>
            <a:fillRect/>
          </a:stretch>
        </p:blipFill>
        <p:spPr>
          <a:xfrm>
            <a:off x="2922674" y="2560788"/>
            <a:ext cx="6346651" cy="4065299"/>
          </a:xfrm>
          <a:prstGeom prst="rect">
            <a:avLst/>
          </a:prstGeom>
        </p:spPr>
      </p:pic>
    </p:spTree>
    <p:extLst>
      <p:ext uri="{BB962C8B-B14F-4D97-AF65-F5344CB8AC3E}">
        <p14:creationId xmlns:p14="http://schemas.microsoft.com/office/powerpoint/2010/main" val="370148983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BEARISH SHOOTING STAR</a:t>
            </a:r>
          </a:p>
        </p:txBody>
      </p:sp>
      <p:sp>
        <p:nvSpPr>
          <p:cNvPr id="5" name="TextBox 4"/>
          <p:cNvSpPr txBox="1"/>
          <p:nvPr/>
        </p:nvSpPr>
        <p:spPr>
          <a:xfrm>
            <a:off x="2008275" y="729673"/>
            <a:ext cx="9712704" cy="1862689"/>
          </a:xfrm>
          <a:prstGeom prst="rect">
            <a:avLst/>
          </a:prstGeom>
          <a:noFill/>
          <a:ln>
            <a:noFill/>
          </a:ln>
        </p:spPr>
        <p:txBody>
          <a:bodyPr wrap="square" rtlCol="0" anchor="ctr" anchorCtr="1">
            <a:spAutoFit/>
          </a:bodyPr>
          <a:lstStyle/>
          <a:p>
            <a:r>
              <a:rPr lang="en-US" b="1" dirty="0"/>
              <a:t>The shooting star is the same shape as the inverted hammer, but is formed in an uptrend:</a:t>
            </a:r>
          </a:p>
          <a:p>
            <a:r>
              <a:rPr lang="en-US" b="1" dirty="0"/>
              <a:t> it has a small lower body, and a long upper wick.</a:t>
            </a:r>
          </a:p>
          <a:p>
            <a:r>
              <a:rPr lang="en-US" b="1" dirty="0"/>
              <a:t>Usually, the market will gap slightly higher on opening and rally to an intra-day high before </a:t>
            </a:r>
          </a:p>
          <a:p>
            <a:r>
              <a:rPr lang="en-US" b="1" dirty="0"/>
              <a:t>closing at a price just above the open – like a star falling to the ground.</a:t>
            </a:r>
          </a:p>
          <a:p>
            <a:pPr>
              <a:lnSpc>
                <a:spcPct val="150000"/>
              </a:lnSpc>
            </a:pPr>
            <a:endParaRPr lang="en-IN" sz="3200" b="1" dirty="0"/>
          </a:p>
        </p:txBody>
      </p:sp>
      <p:pic>
        <p:nvPicPr>
          <p:cNvPr id="4" name="Picture 3">
            <a:extLst>
              <a:ext uri="{FF2B5EF4-FFF2-40B4-BE49-F238E27FC236}">
                <a16:creationId xmlns:a16="http://schemas.microsoft.com/office/drawing/2014/main" id="{B1A87FC6-10E2-44FC-9EFA-89D5207980E7}"/>
              </a:ext>
            </a:extLst>
          </p:cNvPr>
          <p:cNvPicPr>
            <a:picLocks noChangeAspect="1"/>
          </p:cNvPicPr>
          <p:nvPr/>
        </p:nvPicPr>
        <p:blipFill>
          <a:blip r:embed="rId2"/>
          <a:stretch>
            <a:fillRect/>
          </a:stretch>
        </p:blipFill>
        <p:spPr>
          <a:xfrm>
            <a:off x="2008275" y="2266122"/>
            <a:ext cx="9144000" cy="4386469"/>
          </a:xfrm>
          <a:prstGeom prst="rect">
            <a:avLst/>
          </a:prstGeom>
        </p:spPr>
      </p:pic>
    </p:spTree>
    <p:extLst>
      <p:ext uri="{BB962C8B-B14F-4D97-AF65-F5344CB8AC3E}">
        <p14:creationId xmlns:p14="http://schemas.microsoft.com/office/powerpoint/2010/main" val="419906699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BULLISH INVERTED HAMMER</a:t>
            </a:r>
          </a:p>
        </p:txBody>
      </p:sp>
      <p:sp>
        <p:nvSpPr>
          <p:cNvPr id="5" name="TextBox 4"/>
          <p:cNvSpPr txBox="1"/>
          <p:nvPr/>
        </p:nvSpPr>
        <p:spPr>
          <a:xfrm>
            <a:off x="1776931" y="1013413"/>
            <a:ext cx="9712704" cy="1862689"/>
          </a:xfrm>
          <a:prstGeom prst="rect">
            <a:avLst/>
          </a:prstGeom>
          <a:noFill/>
          <a:ln>
            <a:noFill/>
          </a:ln>
        </p:spPr>
        <p:txBody>
          <a:bodyPr wrap="square" rtlCol="0" anchor="ctr" anchorCtr="1">
            <a:spAutoFit/>
          </a:bodyPr>
          <a:lstStyle/>
          <a:p>
            <a:r>
              <a:rPr lang="en-US" b="1" dirty="0"/>
              <a:t>A similarly bullish pattern is the inverted hammer. The only difference being that the upper wick is long, while the lower wick is short.</a:t>
            </a:r>
          </a:p>
          <a:p>
            <a:r>
              <a:rPr lang="en-US" b="1" dirty="0"/>
              <a:t>It indicates a buying pressure, followed by a selling pressure that was not strong enough to drive the market price down. The inverse hammer suggests that buyers will soon have control of the market.</a:t>
            </a:r>
          </a:p>
          <a:p>
            <a:pPr>
              <a:lnSpc>
                <a:spcPct val="150000"/>
              </a:lnSpc>
            </a:pPr>
            <a:endParaRPr lang="en-IN" sz="3200" b="1" dirty="0"/>
          </a:p>
        </p:txBody>
      </p:sp>
      <p:pic>
        <p:nvPicPr>
          <p:cNvPr id="3" name="Picture 2">
            <a:extLst>
              <a:ext uri="{FF2B5EF4-FFF2-40B4-BE49-F238E27FC236}">
                <a16:creationId xmlns:a16="http://schemas.microsoft.com/office/drawing/2014/main" id="{FF43B015-A58B-46C5-85D0-0087A1FB3294}"/>
              </a:ext>
            </a:extLst>
          </p:cNvPr>
          <p:cNvPicPr>
            <a:picLocks noChangeAspect="1"/>
          </p:cNvPicPr>
          <p:nvPr/>
        </p:nvPicPr>
        <p:blipFill>
          <a:blip r:embed="rId2"/>
          <a:stretch>
            <a:fillRect/>
          </a:stretch>
        </p:blipFill>
        <p:spPr>
          <a:xfrm>
            <a:off x="1776931" y="2689847"/>
            <a:ext cx="10155014" cy="3936240"/>
          </a:xfrm>
          <a:prstGeom prst="rect">
            <a:avLst/>
          </a:prstGeom>
        </p:spPr>
      </p:pic>
    </p:spTree>
    <p:extLst>
      <p:ext uri="{BB962C8B-B14F-4D97-AF65-F5344CB8AC3E}">
        <p14:creationId xmlns:p14="http://schemas.microsoft.com/office/powerpoint/2010/main" val="155008369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BEARISH HANGINGMAN</a:t>
            </a:r>
          </a:p>
        </p:txBody>
      </p:sp>
      <p:sp>
        <p:nvSpPr>
          <p:cNvPr id="5" name="TextBox 4"/>
          <p:cNvSpPr txBox="1"/>
          <p:nvPr/>
        </p:nvSpPr>
        <p:spPr>
          <a:xfrm>
            <a:off x="1604653" y="1179588"/>
            <a:ext cx="9712704" cy="1477328"/>
          </a:xfrm>
          <a:prstGeom prst="rect">
            <a:avLst/>
          </a:prstGeom>
          <a:noFill/>
          <a:ln>
            <a:noFill/>
          </a:ln>
        </p:spPr>
        <p:txBody>
          <a:bodyPr wrap="square" rtlCol="0" anchor="ctr" anchorCtr="1">
            <a:spAutoFit/>
          </a:bodyPr>
          <a:lstStyle/>
          <a:p>
            <a:r>
              <a:rPr lang="en-US" b="1" dirty="0"/>
              <a:t>The hanging man is the bearish equivalent of a hammer; it has the same shape but forms at the end of an uptrend.</a:t>
            </a:r>
          </a:p>
          <a:p>
            <a:r>
              <a:rPr lang="en-US" b="1" dirty="0"/>
              <a:t>It indicates that there was a significant sell-off during the day, but that buyers were able to push the price up again. The large sell-off is often seen as an indication that the bulls are losing control of the market.</a:t>
            </a:r>
          </a:p>
        </p:txBody>
      </p:sp>
      <p:pic>
        <p:nvPicPr>
          <p:cNvPr id="3" name="Picture 2">
            <a:extLst>
              <a:ext uri="{FF2B5EF4-FFF2-40B4-BE49-F238E27FC236}">
                <a16:creationId xmlns:a16="http://schemas.microsoft.com/office/drawing/2014/main" id="{C6C2CD7C-2BF4-4014-938E-8BD42B472919}"/>
              </a:ext>
            </a:extLst>
          </p:cNvPr>
          <p:cNvPicPr>
            <a:picLocks noChangeAspect="1"/>
          </p:cNvPicPr>
          <p:nvPr/>
        </p:nvPicPr>
        <p:blipFill>
          <a:blip r:embed="rId2"/>
          <a:stretch>
            <a:fillRect/>
          </a:stretch>
        </p:blipFill>
        <p:spPr>
          <a:xfrm>
            <a:off x="1889005" y="2649486"/>
            <a:ext cx="9144000" cy="3910340"/>
          </a:xfrm>
          <a:prstGeom prst="rect">
            <a:avLst/>
          </a:prstGeom>
        </p:spPr>
      </p:pic>
    </p:spTree>
    <p:extLst>
      <p:ext uri="{BB962C8B-B14F-4D97-AF65-F5344CB8AC3E}">
        <p14:creationId xmlns:p14="http://schemas.microsoft.com/office/powerpoint/2010/main" val="168444196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BULLISH MORNING STAR</a:t>
            </a:r>
          </a:p>
        </p:txBody>
      </p:sp>
      <p:sp>
        <p:nvSpPr>
          <p:cNvPr id="5" name="TextBox 4"/>
          <p:cNvSpPr txBox="1"/>
          <p:nvPr/>
        </p:nvSpPr>
        <p:spPr>
          <a:xfrm>
            <a:off x="1485383" y="958098"/>
            <a:ext cx="9712704" cy="1200329"/>
          </a:xfrm>
          <a:prstGeom prst="rect">
            <a:avLst/>
          </a:prstGeom>
          <a:noFill/>
          <a:ln>
            <a:noFill/>
          </a:ln>
        </p:spPr>
        <p:txBody>
          <a:bodyPr wrap="square" rtlCol="0" anchor="ctr" anchorCtr="1">
            <a:spAutoFit/>
          </a:bodyPr>
          <a:lstStyle/>
          <a:p>
            <a:r>
              <a:rPr lang="en-US" b="1" dirty="0"/>
              <a:t>The morning star candlestick pattern is considered a sign of hope in a bleak market downtrend. It is a three-stick pattern: one short-bodied candle between a long red and a long green. Traditionally, the ‘star’ will have no overlap with the longer bodies, as the market gaps both on open and close.</a:t>
            </a:r>
          </a:p>
          <a:p>
            <a:r>
              <a:rPr lang="en-US" b="1" dirty="0"/>
              <a:t>It signals that the selling pressure of the first day is subsiding, and a bull market is on the horizon.</a:t>
            </a:r>
          </a:p>
        </p:txBody>
      </p:sp>
      <p:pic>
        <p:nvPicPr>
          <p:cNvPr id="3" name="Picture 2">
            <a:extLst>
              <a:ext uri="{FF2B5EF4-FFF2-40B4-BE49-F238E27FC236}">
                <a16:creationId xmlns:a16="http://schemas.microsoft.com/office/drawing/2014/main" id="{EC299857-52A0-444C-A4CE-687FA554F88E}"/>
              </a:ext>
            </a:extLst>
          </p:cNvPr>
          <p:cNvPicPr>
            <a:picLocks noChangeAspect="1"/>
          </p:cNvPicPr>
          <p:nvPr/>
        </p:nvPicPr>
        <p:blipFill rotWithShape="1">
          <a:blip r:embed="rId2"/>
          <a:srcRect l="17568" r="5931"/>
          <a:stretch/>
        </p:blipFill>
        <p:spPr>
          <a:xfrm>
            <a:off x="2160105" y="2386854"/>
            <a:ext cx="8733181" cy="4278990"/>
          </a:xfrm>
          <a:prstGeom prst="rect">
            <a:avLst/>
          </a:prstGeom>
        </p:spPr>
      </p:pic>
    </p:spTree>
    <p:extLst>
      <p:ext uri="{BB962C8B-B14F-4D97-AF65-F5344CB8AC3E}">
        <p14:creationId xmlns:p14="http://schemas.microsoft.com/office/powerpoint/2010/main" val="64919257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BEARISH EVENING STAR</a:t>
            </a:r>
          </a:p>
        </p:txBody>
      </p:sp>
      <p:sp>
        <p:nvSpPr>
          <p:cNvPr id="5" name="TextBox 4"/>
          <p:cNvSpPr txBox="1"/>
          <p:nvPr/>
        </p:nvSpPr>
        <p:spPr>
          <a:xfrm>
            <a:off x="1769735" y="1056093"/>
            <a:ext cx="9712704" cy="1200329"/>
          </a:xfrm>
          <a:prstGeom prst="rect">
            <a:avLst/>
          </a:prstGeom>
          <a:noFill/>
          <a:ln>
            <a:noFill/>
          </a:ln>
        </p:spPr>
        <p:txBody>
          <a:bodyPr wrap="square" rtlCol="0" anchor="ctr" anchorCtr="1">
            <a:spAutoFit/>
          </a:bodyPr>
          <a:lstStyle/>
          <a:p>
            <a:r>
              <a:rPr lang="en-US" b="1" dirty="0"/>
              <a:t>The evening star is a three-candlestick pattern that is the equivalent of the bullish morning star. It is formed of a short candle sandwiched between a long green candle and a large red candlestick.</a:t>
            </a:r>
          </a:p>
          <a:p>
            <a:r>
              <a:rPr lang="en-US" b="1" dirty="0"/>
              <a:t>It indicates the reversal of an uptrend, and is particularly strong when the third candlestick erases the gains of the first candle.</a:t>
            </a:r>
          </a:p>
        </p:txBody>
      </p:sp>
      <p:pic>
        <p:nvPicPr>
          <p:cNvPr id="3" name="Picture 2">
            <a:extLst>
              <a:ext uri="{FF2B5EF4-FFF2-40B4-BE49-F238E27FC236}">
                <a16:creationId xmlns:a16="http://schemas.microsoft.com/office/drawing/2014/main" id="{48371C21-DEEA-4ED6-9E85-3F95756DF1DE}"/>
              </a:ext>
            </a:extLst>
          </p:cNvPr>
          <p:cNvPicPr>
            <a:picLocks noChangeAspect="1"/>
          </p:cNvPicPr>
          <p:nvPr/>
        </p:nvPicPr>
        <p:blipFill>
          <a:blip r:embed="rId2"/>
          <a:stretch>
            <a:fillRect/>
          </a:stretch>
        </p:blipFill>
        <p:spPr>
          <a:xfrm>
            <a:off x="2054087" y="2582843"/>
            <a:ext cx="9144000" cy="4136009"/>
          </a:xfrm>
          <a:prstGeom prst="rect">
            <a:avLst/>
          </a:prstGeom>
        </p:spPr>
      </p:pic>
    </p:spTree>
    <p:extLst>
      <p:ext uri="{BB962C8B-B14F-4D97-AF65-F5344CB8AC3E}">
        <p14:creationId xmlns:p14="http://schemas.microsoft.com/office/powerpoint/2010/main" val="19326607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1617" y="2627882"/>
            <a:ext cx="3958806" cy="1288511"/>
          </a:xfrm>
        </p:spPr>
        <p:txBody>
          <a:bodyPr>
            <a:normAutofit/>
          </a:bodyPr>
          <a:lstStyle/>
          <a:p>
            <a:pPr marL="0" indent="0">
              <a:buNone/>
            </a:pPr>
            <a:r>
              <a:rPr lang="en-IN" sz="6600" b="1" dirty="0"/>
              <a:t>Thank you </a:t>
            </a:r>
          </a:p>
        </p:txBody>
      </p:sp>
    </p:spTree>
    <p:extLst>
      <p:ext uri="{BB962C8B-B14F-4D97-AF65-F5344CB8AC3E}">
        <p14:creationId xmlns:p14="http://schemas.microsoft.com/office/powerpoint/2010/main" val="37728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smtClean="0"/>
        </a:defPPr>
      </a:lstStyle>
    </a:txDef>
  </a:objectDefaults>
  <a:extraClrSchemeLst/>
  <a:extLst>
    <a:ext uri="{05A4C25C-085E-4340-85A3-A5531E510DB2}">
      <thm15:themeFamily xmlns:thm15="http://schemas.microsoft.com/office/thememl/2012/main" name="Cloud skipper design slides.potx" id="{E8493412-85DD-4641-9E8A-937B29FD6AA2}" vid="{77E91E09-5010-404D-ADF4-B79FA46D72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B024FD56-CE1B-42FC-9E83-BFBF160724C6}">
  <ds:schemaRefs>
    <ds:schemaRef ds:uri="http://schemas.microsoft.com/sharepoint/v3/contenttype/forms"/>
  </ds:schemaRefs>
</ds:datastoreItem>
</file>

<file path=customXml/itemProps2.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DD01B8-816B-49B7-8C81-03AB51D87C54}">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purl.org/dc/term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Cloud skipper design slides</Template>
  <TotalTime>2855</TotalTime>
  <Words>1773</Words>
  <Application>Microsoft Office PowerPoint</Application>
  <PresentationFormat>Widescreen</PresentationFormat>
  <Paragraphs>82</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Cambria</vt:lpstr>
      <vt:lpstr>Cloud skipper design template</vt:lpstr>
      <vt:lpstr>TECHNICAL ANALYSIS</vt:lpstr>
      <vt:lpstr>IMPORTANCE OF TECHNICAL ANALYSIS</vt:lpstr>
      <vt:lpstr>TYPES OF CHARTS</vt:lpstr>
      <vt:lpstr>THE LINE CHART</vt:lpstr>
      <vt:lpstr>PowerPoint Presentation</vt:lpstr>
      <vt:lpstr>THE BAR CHART</vt:lpstr>
      <vt:lpstr>PowerPoint Presentation</vt:lpstr>
      <vt:lpstr>PowerPoint Presentation</vt:lpstr>
      <vt:lpstr>JAPANESE CANDLESTICK</vt:lpstr>
      <vt:lpstr>PowerPoint Presentation</vt:lpstr>
      <vt:lpstr>TIMEFRAME</vt:lpstr>
      <vt:lpstr>GAPUP AND GAPDOWN</vt:lpstr>
      <vt:lpstr>INTRODUCTION TO CANDLESTICK PATTERN</vt:lpstr>
      <vt:lpstr>BULLISH ENGULFING</vt:lpstr>
      <vt:lpstr>BEARISH ENGULFING</vt:lpstr>
      <vt:lpstr>BULLISH PIERCING</vt:lpstr>
      <vt:lpstr>BEARISH PIERCING OR DARK CLOUD COVER(DCC)</vt:lpstr>
      <vt:lpstr>BULLISH HAMMER AT BOTTOM</vt:lpstr>
      <vt:lpstr>BEARISH SHOOTING STAR</vt:lpstr>
      <vt:lpstr>BULLISH INVERTED HAMMER</vt:lpstr>
      <vt:lpstr>BEARISH HANGINGMAN</vt:lpstr>
      <vt:lpstr>BULLISH MORNING STAR</vt:lpstr>
      <vt:lpstr>BEARISH EVENING STAR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3rd fsy</dc:title>
  <dc:creator>Rupesh Parate</dc:creator>
  <cp:lastModifiedBy>Admin</cp:lastModifiedBy>
  <cp:revision>301</cp:revision>
  <dcterms:created xsi:type="dcterms:W3CDTF">2018-05-21T12:03:17Z</dcterms:created>
  <dcterms:modified xsi:type="dcterms:W3CDTF">2022-01-07T05:47:18Z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