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6" autoAdjust="0"/>
    <p:restoredTop sz="94660"/>
  </p:normalViewPr>
  <p:slideViewPr>
    <p:cSldViewPr snapToGrid="0">
      <p:cViewPr>
        <p:scale>
          <a:sx n="50" d="100"/>
          <a:sy n="50" d="100"/>
        </p:scale>
        <p:origin x="-462" y="-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111144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2525093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785675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DF0696-1B08-4900-91EE-3DD6AA2566D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2743686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DF0696-1B08-4900-91EE-3DD6AA2566DC}" type="datetimeFigureOut">
              <a:rPr lang="en-US" smtClean="0"/>
              <a:t>8/1/2020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375482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DF0696-1B08-4900-91EE-3DD6AA2566DC}" type="datetimeFigureOut">
              <a:rPr lang="en-US" smtClean="0"/>
              <a:t>8/1/2020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3456556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DF0696-1B08-4900-91EE-3DD6AA2566DC}" type="datetimeFigureOut">
              <a:rPr lang="en-US" smtClean="0"/>
              <a:t>8/1/2020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1287649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DF0696-1B08-4900-91EE-3DD6AA2566D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3833980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DF0696-1B08-4900-91EE-3DD6AA2566D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419762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197397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420B13D-DC85-4EE8-A8E5-7A3395E365F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03274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ADF0696-1B08-4900-91EE-3DD6AA2566D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3536445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ADF0696-1B08-4900-91EE-3DD6AA2566D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20B13D-DC85-4EE8-A8E5-7A3395E365F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24207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ADF0696-1B08-4900-91EE-3DD6AA2566D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1010489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6522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DF0696-1B08-4900-91EE-3DD6AA2566D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420B13D-DC85-4EE8-A8E5-7A3395E365FA}" type="slidenum">
              <a:rPr lang="en-US" smtClean="0"/>
              <a:t>‹#›</a:t>
            </a:fld>
            <a:endParaRPr lang="en-US"/>
          </a:p>
        </p:txBody>
      </p:sp>
    </p:spTree>
    <p:extLst>
      <p:ext uri="{BB962C8B-B14F-4D97-AF65-F5344CB8AC3E}">
        <p14:creationId xmlns:p14="http://schemas.microsoft.com/office/powerpoint/2010/main" val="496019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ADF0696-1B08-4900-91EE-3DD6AA2566DC}" type="datetimeFigureOut">
              <a:rPr lang="en-US" smtClean="0"/>
              <a:t>8/1/2020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420B13D-DC85-4EE8-A8E5-7A3395E365FA}" type="slidenum">
              <a:rPr lang="en-US" smtClean="0"/>
              <a:t>‹#›</a:t>
            </a:fld>
            <a:endParaRPr lang="en-US"/>
          </a:p>
        </p:txBody>
      </p:sp>
    </p:spTree>
    <p:extLst>
      <p:ext uri="{BB962C8B-B14F-4D97-AF65-F5344CB8AC3E}">
        <p14:creationId xmlns:p14="http://schemas.microsoft.com/office/powerpoint/2010/main" val="3070379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xmlns="" id="{235B3326-39E5-47A8-8AB1-37BA256BCC94}"/>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2800" b="1" dirty="0">
                <a:ln/>
                <a:solidFill>
                  <a:schemeClr val="accent4"/>
                </a:solidFill>
              </a:rPr>
              <a:t>DIFFERENCE BETWEEN STANDALONE AND CONSOLIDATED BALANCE SHEET</a:t>
            </a:r>
          </a:p>
        </p:txBody>
      </p:sp>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r>
              <a:rPr lang="en-US" dirty="0"/>
              <a:t>Standalone financial statements show the financial position of the company alone (and no other legal entity). Consolidated financial statements show the financial position of the company itself along with it’s subsidiary companies, associate companies and joint ventures.</a:t>
            </a:r>
            <a:endParaRPr lang="en-US" sz="1300" dirty="0">
              <a:solidFill>
                <a:schemeClr val="tx1">
                  <a:lumMod val="75000"/>
                  <a:lumOff val="25000"/>
                </a:schemeClr>
              </a:solidFill>
            </a:endParaRPr>
          </a:p>
        </p:txBody>
      </p:sp>
    </p:spTree>
    <p:extLst>
      <p:ext uri="{BB962C8B-B14F-4D97-AF65-F5344CB8AC3E}">
        <p14:creationId xmlns:p14="http://schemas.microsoft.com/office/powerpoint/2010/main" val="2618123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xmlns="" id="{235B3326-39E5-47A8-8AB1-37BA256BCC94}"/>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BALANCE</a:t>
            </a:r>
            <a:r>
              <a:rPr lang="en-US" sz="2400" b="1" dirty="0">
                <a:ln/>
                <a:solidFill>
                  <a:schemeClr val="accent4"/>
                </a:solidFill>
              </a:rPr>
              <a:t> </a:t>
            </a:r>
            <a:r>
              <a:rPr lang="en-US" sz="3200" b="1" dirty="0">
                <a:ln/>
                <a:solidFill>
                  <a:schemeClr val="accent4"/>
                </a:solidFill>
              </a:rPr>
              <a:t>SHEET</a:t>
            </a:r>
            <a:endParaRPr lang="en-US" sz="2400" b="1" dirty="0">
              <a:ln/>
              <a:solidFill>
                <a:schemeClr val="accent4"/>
              </a:solidFill>
            </a:endParaRPr>
          </a:p>
        </p:txBody>
      </p:sp>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4" name="Content Placeholder 4">
            <a:extLst>
              <a:ext uri="{FF2B5EF4-FFF2-40B4-BE49-F238E27FC236}">
                <a16:creationId xmlns:a16="http://schemas.microsoft.com/office/drawing/2014/main" xmlns="" id="{4B95DA07-1109-4BAB-A5FC-18C7F9FDD02F}"/>
              </a:ext>
            </a:extLst>
          </p:cNvPr>
          <p:cNvSpPr txBox="1">
            <a:spLocks/>
          </p:cNvSpPr>
          <p:nvPr/>
        </p:nvSpPr>
        <p:spPr>
          <a:xfrm>
            <a:off x="1956035" y="1726096"/>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r>
              <a:rPr lang="en-US" dirty="0"/>
              <a:t>A Balance sheet also called the Statement of Financial Position is prepared on a flow basis which depicts the financial position of the company at any given point in time. It is a statement which shows what the company owns ( assets) and what the company owes (liabilities)</a:t>
            </a:r>
            <a:endParaRPr lang="en-US" sz="1300" dirty="0">
              <a:solidFill>
                <a:schemeClr val="tx1">
                  <a:lumMod val="75000"/>
                  <a:lumOff val="25000"/>
                </a:schemeClr>
              </a:solidFill>
            </a:endParaRPr>
          </a:p>
        </p:txBody>
      </p:sp>
    </p:spTree>
    <p:extLst>
      <p:ext uri="{BB962C8B-B14F-4D97-AF65-F5344CB8AC3E}">
        <p14:creationId xmlns:p14="http://schemas.microsoft.com/office/powerpoint/2010/main" val="3115859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LIABILITIES</a:t>
            </a:r>
            <a:endParaRPr lang="en-US" sz="2400" b="1" dirty="0">
              <a:ln/>
              <a:solidFill>
                <a:schemeClr val="accent4"/>
              </a:solidFill>
            </a:endParaRPr>
          </a:p>
        </p:txBody>
      </p:sp>
      <p:sp>
        <p:nvSpPr>
          <p:cNvPr id="7" name="Content Placeholder 4">
            <a:extLst>
              <a:ext uri="{FF2B5EF4-FFF2-40B4-BE49-F238E27FC236}">
                <a16:creationId xmlns:a16="http://schemas.microsoft.com/office/drawing/2014/main" xmlns="" id="{0C2773C6-36CA-408D-B007-2885F3DB733E}"/>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Current liabilities (Short-term liabilities) :</a:t>
            </a:r>
          </a:p>
          <a:p>
            <a:pPr algn="l">
              <a:lnSpc>
                <a:spcPct val="150000"/>
              </a:lnSpc>
            </a:pPr>
            <a:r>
              <a:rPr lang="en-US" dirty="0"/>
              <a:t>It comprises those liabilities which must be written-off within a financial year or business cycle. They are also known as short-term liabilities.</a:t>
            </a:r>
          </a:p>
          <a:p>
            <a:pPr algn="l"/>
            <a:r>
              <a:rPr lang="en-US" b="1" dirty="0"/>
              <a:t>For </a:t>
            </a:r>
            <a:r>
              <a:rPr lang="en-US" b="1" dirty="0" err="1"/>
              <a:t>Eg</a:t>
            </a:r>
            <a:r>
              <a:rPr lang="en-US" b="1" dirty="0"/>
              <a:t>:</a:t>
            </a:r>
          </a:p>
          <a:p>
            <a:pPr marL="457200" indent="-457200" algn="l">
              <a:buAutoNum type="arabicPeriod"/>
            </a:pPr>
            <a:r>
              <a:rPr lang="en-US" dirty="0"/>
              <a:t>Accounts payables</a:t>
            </a:r>
          </a:p>
          <a:p>
            <a:pPr marL="457200" indent="-457200" algn="l">
              <a:buAutoNum type="arabicPeriod"/>
            </a:pPr>
            <a:r>
              <a:rPr lang="en-US" dirty="0"/>
              <a:t>Short-term loan</a:t>
            </a:r>
          </a:p>
          <a:p>
            <a:pPr marL="457200" indent="-457200" algn="l">
              <a:buAutoNum type="arabicPeriod"/>
            </a:pPr>
            <a:r>
              <a:rPr lang="en-US" dirty="0"/>
              <a:t>Trade payables </a:t>
            </a:r>
          </a:p>
          <a:p>
            <a:pPr marL="457200" indent="-457200" algn="l">
              <a:buAutoNum type="arabicPeriod"/>
            </a:pPr>
            <a:r>
              <a:rPr lang="en-US" dirty="0"/>
              <a:t>Outstanding dues.</a:t>
            </a:r>
          </a:p>
        </p:txBody>
      </p:sp>
    </p:spTree>
    <p:extLst>
      <p:ext uri="{BB962C8B-B14F-4D97-AF65-F5344CB8AC3E}">
        <p14:creationId xmlns:p14="http://schemas.microsoft.com/office/powerpoint/2010/main" val="212865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LIABILITIES</a:t>
            </a:r>
            <a:endParaRPr lang="en-US" sz="2400" b="1" dirty="0">
              <a:ln/>
              <a:solidFill>
                <a:schemeClr val="accent4"/>
              </a:solidFill>
            </a:endParaRPr>
          </a:p>
        </p:txBody>
      </p:sp>
      <p:sp>
        <p:nvSpPr>
          <p:cNvPr id="7" name="Content Placeholder 4">
            <a:extLst>
              <a:ext uri="{FF2B5EF4-FFF2-40B4-BE49-F238E27FC236}">
                <a16:creationId xmlns:a16="http://schemas.microsoft.com/office/drawing/2014/main" xmlns="" id="{0C2773C6-36CA-408D-B007-2885F3DB733E}"/>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Non-Current Liabilities (Long-term liabilities) :</a:t>
            </a:r>
          </a:p>
          <a:p>
            <a:pPr algn="l">
              <a:lnSpc>
                <a:spcPct val="150000"/>
              </a:lnSpc>
            </a:pPr>
            <a:r>
              <a:rPr lang="en-US" dirty="0"/>
              <a:t>These liabilities are usually written-off in more than one year or business cycle. They are also known as long-term liabilities.</a:t>
            </a:r>
          </a:p>
          <a:p>
            <a:pPr algn="l"/>
            <a:r>
              <a:rPr lang="en-US" b="1" dirty="0"/>
              <a:t>For </a:t>
            </a:r>
            <a:r>
              <a:rPr lang="en-US" b="1" dirty="0" err="1"/>
              <a:t>Eg</a:t>
            </a:r>
            <a:r>
              <a:rPr lang="en-US" b="1" dirty="0"/>
              <a:t>:</a:t>
            </a:r>
          </a:p>
          <a:p>
            <a:pPr marL="457200" indent="-457200" algn="l">
              <a:buAutoNum type="arabicPeriod"/>
            </a:pPr>
            <a:r>
              <a:rPr lang="en-US" dirty="0"/>
              <a:t>Debentures</a:t>
            </a:r>
          </a:p>
          <a:p>
            <a:pPr marL="457200" indent="-457200" algn="l">
              <a:buAutoNum type="arabicPeriod"/>
            </a:pPr>
            <a:r>
              <a:rPr lang="en-US" dirty="0"/>
              <a:t>Mortgage loans </a:t>
            </a:r>
          </a:p>
          <a:p>
            <a:pPr marL="457200" indent="-457200" algn="l">
              <a:buAutoNum type="arabicPeriod"/>
            </a:pPr>
            <a:r>
              <a:rPr lang="en-US" dirty="0"/>
              <a:t>Bonds</a:t>
            </a:r>
          </a:p>
        </p:txBody>
      </p:sp>
    </p:spTree>
    <p:extLst>
      <p:ext uri="{BB962C8B-B14F-4D97-AF65-F5344CB8AC3E}">
        <p14:creationId xmlns:p14="http://schemas.microsoft.com/office/powerpoint/2010/main" val="1432361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388884"/>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ASSET </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1" y="1094585"/>
            <a:ext cx="8705339" cy="46688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200" b="1" dirty="0"/>
              <a:t>Current Assets:</a:t>
            </a:r>
          </a:p>
          <a:p>
            <a:pPr algn="l">
              <a:lnSpc>
                <a:spcPct val="170000"/>
              </a:lnSpc>
            </a:pPr>
            <a:r>
              <a:rPr lang="en-US" sz="2200" dirty="0"/>
              <a:t>Current assets are assets that can be easily converted to cash and the company foresees a situation of consuming these assets within 365 days. Current assets are the assets that a company uses to fund its day to day operations and ongoing expenses.</a:t>
            </a:r>
          </a:p>
          <a:p>
            <a:pPr algn="l"/>
            <a:r>
              <a:rPr lang="en-US" sz="2200" b="1" dirty="0"/>
              <a:t>For </a:t>
            </a:r>
            <a:r>
              <a:rPr lang="en-US" sz="2200" b="1" dirty="0" err="1"/>
              <a:t>Eg</a:t>
            </a:r>
            <a:r>
              <a:rPr lang="en-US" sz="2200" b="1" dirty="0"/>
              <a:t>:</a:t>
            </a:r>
          </a:p>
          <a:p>
            <a:pPr marL="457200" indent="-457200" algn="l">
              <a:buAutoNum type="arabicPeriod"/>
            </a:pPr>
            <a:r>
              <a:rPr lang="en-US" sz="2200" dirty="0"/>
              <a:t>Cash </a:t>
            </a:r>
          </a:p>
          <a:p>
            <a:pPr marL="457200" indent="-457200" algn="l">
              <a:buAutoNum type="arabicPeriod"/>
            </a:pPr>
            <a:r>
              <a:rPr lang="en-US" sz="2200" dirty="0"/>
              <a:t>Inventories</a:t>
            </a:r>
          </a:p>
          <a:p>
            <a:pPr marL="457200" indent="-457200" algn="l">
              <a:buAutoNum type="arabicPeriod"/>
            </a:pPr>
            <a:r>
              <a:rPr lang="en-US" sz="2200" dirty="0"/>
              <a:t>Receivables</a:t>
            </a:r>
          </a:p>
          <a:p>
            <a:pPr marL="457200" indent="-457200" algn="l">
              <a:buAutoNum type="arabicPeriod"/>
            </a:pPr>
            <a:r>
              <a:rPr lang="en-US" sz="2200" dirty="0"/>
              <a:t>Sundry debtor.</a:t>
            </a:r>
          </a:p>
        </p:txBody>
      </p:sp>
    </p:spTree>
    <p:extLst>
      <p:ext uri="{BB962C8B-B14F-4D97-AF65-F5344CB8AC3E}">
        <p14:creationId xmlns:p14="http://schemas.microsoft.com/office/powerpoint/2010/main" val="345193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ASSET </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1" y="1097921"/>
            <a:ext cx="9871532" cy="513596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70000"/>
              </a:lnSpc>
            </a:pPr>
            <a:r>
              <a:rPr lang="en-US" sz="2200" b="1" dirty="0"/>
              <a:t>Non-Current Assets:</a:t>
            </a:r>
          </a:p>
          <a:p>
            <a:pPr algn="l">
              <a:lnSpc>
                <a:spcPct val="170000"/>
              </a:lnSpc>
            </a:pPr>
            <a:r>
              <a:rPr lang="en-US" sz="2200" dirty="0"/>
              <a:t>The Non-Current Assets there is a subsection called “Fixed Assets” with many line items under it. Fixed assets are assets (both tangible and intangible) that the company owns which cannot be converted to cash easily or which cannot be liquidated easily.</a:t>
            </a:r>
          </a:p>
          <a:p>
            <a:pPr algn="l">
              <a:lnSpc>
                <a:spcPct val="170000"/>
              </a:lnSpc>
            </a:pPr>
            <a:r>
              <a:rPr lang="en-US" sz="2200" b="1" dirty="0"/>
              <a:t>For </a:t>
            </a:r>
            <a:r>
              <a:rPr lang="en-US" sz="2200" b="1" dirty="0" err="1"/>
              <a:t>Eg</a:t>
            </a:r>
            <a:r>
              <a:rPr lang="en-US" sz="2200" b="1" dirty="0"/>
              <a:t>:</a:t>
            </a:r>
          </a:p>
          <a:p>
            <a:pPr marL="457200" indent="-457200" algn="l">
              <a:lnSpc>
                <a:spcPct val="100000"/>
              </a:lnSpc>
              <a:buAutoNum type="arabicPeriod"/>
            </a:pPr>
            <a:r>
              <a:rPr lang="en-US" sz="2200" dirty="0"/>
              <a:t>Land </a:t>
            </a:r>
          </a:p>
          <a:p>
            <a:pPr marL="457200" indent="-457200" algn="l">
              <a:lnSpc>
                <a:spcPct val="100000"/>
              </a:lnSpc>
              <a:buAutoNum type="arabicPeriod"/>
            </a:pPr>
            <a:r>
              <a:rPr lang="en-US" sz="2200" dirty="0"/>
              <a:t>Plant &amp; Machinery</a:t>
            </a:r>
          </a:p>
          <a:p>
            <a:pPr marL="457200" indent="-457200" algn="l">
              <a:lnSpc>
                <a:spcPct val="100000"/>
              </a:lnSpc>
              <a:buAutoNum type="arabicPeriod"/>
            </a:pPr>
            <a:r>
              <a:rPr lang="en-US" sz="2200" dirty="0"/>
              <a:t>Vehicles</a:t>
            </a:r>
          </a:p>
          <a:p>
            <a:pPr marL="457200" indent="-457200" algn="l">
              <a:lnSpc>
                <a:spcPct val="100000"/>
              </a:lnSpc>
              <a:buAutoNum type="arabicPeriod"/>
            </a:pPr>
            <a:r>
              <a:rPr lang="en-US" sz="2200" dirty="0"/>
              <a:t>Building.</a:t>
            </a:r>
          </a:p>
        </p:txBody>
      </p:sp>
    </p:spTree>
    <p:extLst>
      <p:ext uri="{BB962C8B-B14F-4D97-AF65-F5344CB8AC3E}">
        <p14:creationId xmlns:p14="http://schemas.microsoft.com/office/powerpoint/2010/main" val="115616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P&amp;L ACCOUNT OR INCOME STATEMENT </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995790" y="18254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dirty="0"/>
              <a:t>An income statement or profit and loss account is one of the financial statements of a company and shows the company's revenues and expenses during a particular period. It indicates how the revenues are transformed into the net income or net profit.</a:t>
            </a:r>
          </a:p>
        </p:txBody>
      </p:sp>
    </p:spTree>
    <p:extLst>
      <p:ext uri="{BB962C8B-B14F-4D97-AF65-F5344CB8AC3E}">
        <p14:creationId xmlns:p14="http://schemas.microsoft.com/office/powerpoint/2010/main" val="951569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WHAT IS EBITDA?</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995790" y="18254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dirty="0"/>
              <a:t>EBITDA tends to play a significant role when it comes to gauging a company’s financial success. Even though it cannot be considered a potent parameter to measure a company’s overall profitability, it is a reliable indicator of a business’s operating performance.</a:t>
            </a:r>
          </a:p>
        </p:txBody>
      </p:sp>
    </p:spTree>
    <p:extLst>
      <p:ext uri="{BB962C8B-B14F-4D97-AF65-F5344CB8AC3E}">
        <p14:creationId xmlns:p14="http://schemas.microsoft.com/office/powerpoint/2010/main" val="308081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CALCULATION OF EBITDA</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1323162"/>
            <a:ext cx="8705339" cy="466883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dirty="0"/>
              <a:t>It is mostly calculated by subtracting a company’s expenses other than interest, taxes, depreciation and amortization from its net income.</a:t>
            </a:r>
          </a:p>
          <a:p>
            <a:pPr algn="l">
              <a:lnSpc>
                <a:spcPct val="150000"/>
              </a:lnSpc>
            </a:pPr>
            <a:r>
              <a:rPr lang="en-US" dirty="0"/>
              <a:t>Typically, there are two formulas that can be used for calculating.</a:t>
            </a:r>
          </a:p>
          <a:p>
            <a:pPr algn="l">
              <a:lnSpc>
                <a:spcPct val="150000"/>
              </a:lnSpc>
            </a:pPr>
            <a:r>
              <a:rPr lang="en-US" b="1" dirty="0"/>
              <a:t>EBITDA = Net Profit + Interest + Taxes + Depreciation + Amortization</a:t>
            </a:r>
            <a:endParaRPr lang="en-US" dirty="0"/>
          </a:p>
          <a:p>
            <a:pPr algn="l">
              <a:lnSpc>
                <a:spcPct val="150000"/>
              </a:lnSpc>
            </a:pPr>
            <a:r>
              <a:rPr lang="en-US" b="1" dirty="0"/>
              <a:t>EBITDA = Operating Income + Depreciation + Amortization</a:t>
            </a:r>
            <a:endParaRPr lang="en-US" dirty="0"/>
          </a:p>
          <a:p>
            <a:pPr algn="l">
              <a:lnSpc>
                <a:spcPct val="150000"/>
              </a:lnSpc>
            </a:pPr>
            <a:endParaRPr lang="en-US" dirty="0"/>
          </a:p>
        </p:txBody>
      </p:sp>
    </p:spTree>
    <p:extLst>
      <p:ext uri="{BB962C8B-B14F-4D97-AF65-F5344CB8AC3E}">
        <p14:creationId xmlns:p14="http://schemas.microsoft.com/office/powerpoint/2010/main" val="2924076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FREE CASH FLOW</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995790" y="18254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200000"/>
              </a:lnSpc>
            </a:pPr>
            <a:r>
              <a:rPr lang="en-US" dirty="0"/>
              <a:t>Free Cash Flow to Equity or FCFE is a measurement of a company’s cash that is available for distribution among said company’s shareholders. This amount is calculated after all of the company’s expenses, debts, and reinvestments are accounted for, and alongside FCFF can be utilized to evaluate a company’s financial health.</a:t>
            </a:r>
          </a:p>
        </p:txBody>
      </p:sp>
    </p:spTree>
    <p:extLst>
      <p:ext uri="{BB962C8B-B14F-4D97-AF65-F5344CB8AC3E}">
        <p14:creationId xmlns:p14="http://schemas.microsoft.com/office/powerpoint/2010/main" val="2549109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843391"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457200">
              <a:spcAft>
                <a:spcPts val="600"/>
              </a:spcAft>
            </a:pPr>
            <a:r>
              <a:rPr lang="en-US" sz="3200" b="1" dirty="0">
                <a:ln/>
                <a:solidFill>
                  <a:schemeClr val="accent4"/>
                </a:solidFill>
              </a:rPr>
              <a:t>IMPORTANCE OF FREE CASH FLOW</a:t>
            </a:r>
            <a:endParaRPr lang="en-US" sz="2400" b="1"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89" y="1264554"/>
            <a:ext cx="8705339" cy="541454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dirty="0"/>
              <a:t>FCFE is the most relevant metric that potential investors should analyses before deciding to invest in a company’s shares. While a company might have very high cash flow, most of it can go towards settling existing debts, leaving a minuscule percentage to be distributed among shareholders. </a:t>
            </a:r>
          </a:p>
          <a:p>
            <a:pPr algn="l">
              <a:lnSpc>
                <a:spcPct val="150000"/>
              </a:lnSpc>
            </a:pPr>
            <a:r>
              <a:rPr lang="en-US" dirty="0"/>
              <a:t>Conversely, a company might be making higher dividend payments despite having a low FCFE. In this case, the company is either issuing new securities or making the dividend payouts with existing capital or debt. Such a situation also translates to an unfavorable proposition for the company’s prospective investors. </a:t>
            </a:r>
          </a:p>
          <a:p>
            <a:endParaRPr lang="en-US" dirty="0"/>
          </a:p>
        </p:txBody>
      </p:sp>
    </p:spTree>
    <p:extLst>
      <p:ext uri="{BB962C8B-B14F-4D97-AF65-F5344CB8AC3E}">
        <p14:creationId xmlns:p14="http://schemas.microsoft.com/office/powerpoint/2010/main" val="3989179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643270" y="624110"/>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3200" b="1" u="sng" dirty="0">
                <a:ln/>
                <a:solidFill>
                  <a:schemeClr val="accent4"/>
                </a:solidFill>
              </a:rPr>
              <a:t>QUALITATIVE ANALYSIS</a:t>
            </a:r>
            <a:endParaRPr lang="en-US" sz="2400" b="1" u="sng"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1567822"/>
            <a:ext cx="8705339" cy="541454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dirty="0"/>
              <a:t>Qualitative analysis uses subjective judgment to analyze a company's value or prospects based on non-quantifiable information, such as management expertise, industry cycles, strength of research and development, and </a:t>
            </a:r>
            <a:r>
              <a:rPr lang="en-US" dirty="0" err="1"/>
              <a:t>labour</a:t>
            </a:r>
            <a:r>
              <a:rPr lang="en-US" dirty="0"/>
              <a:t> relations.</a:t>
            </a:r>
          </a:p>
        </p:txBody>
      </p:sp>
    </p:spTree>
    <p:extLst>
      <p:ext uri="{BB962C8B-B14F-4D97-AF65-F5344CB8AC3E}">
        <p14:creationId xmlns:p14="http://schemas.microsoft.com/office/powerpoint/2010/main" val="1029250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643270" y="465086"/>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3200" b="1" u="sng" dirty="0">
                <a:ln/>
                <a:solidFill>
                  <a:schemeClr val="accent4"/>
                </a:solidFill>
              </a:rPr>
              <a:t>PROMOTORS</a:t>
            </a:r>
            <a:endParaRPr lang="en-US" sz="2400" b="1" u="sng"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1024482"/>
            <a:ext cx="8705339" cy="5414541"/>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dirty="0"/>
              <a:t>Stock promoters are individuals or organizations responsible for raising capital for a client company through various marketing strategies. They are primarily hired during pre-IPO stages with the task of creating market awareness about a company, thereby encouraging investors to obtain respective equity securities.</a:t>
            </a:r>
          </a:p>
          <a:p>
            <a:pPr algn="l">
              <a:lnSpc>
                <a:spcPct val="150000"/>
              </a:lnSpc>
            </a:pPr>
            <a:r>
              <a:rPr lang="en-US" dirty="0"/>
              <a:t>Promoters play a significant role in the success of a start-up organization and are usually paid in terms of equity shares of respective holding companies in proportion with the total capital raised. Apart from market strategies implemented to incentivize investment in a company, holdings of a stock promoter also influence the total trade volume of its equity shares in both primary and secondary markets.</a:t>
            </a:r>
          </a:p>
        </p:txBody>
      </p:sp>
    </p:spTree>
    <p:extLst>
      <p:ext uri="{BB962C8B-B14F-4D97-AF65-F5344CB8AC3E}">
        <p14:creationId xmlns:p14="http://schemas.microsoft.com/office/powerpoint/2010/main" val="3476157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643271" y="518844"/>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3200" b="1" u="sng" dirty="0">
                <a:ln/>
                <a:solidFill>
                  <a:schemeClr val="accent4"/>
                </a:solidFill>
              </a:rPr>
              <a:t>MANAGEMENT ANALYSIS</a:t>
            </a:r>
            <a:endParaRPr lang="en-US" sz="2400" b="1" u="sng"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1159289"/>
            <a:ext cx="8705339" cy="5414541"/>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dirty="0"/>
              <a:t>Management discussion and analysis (MD&amp;A) is a section within a company’s annual report or quarterly filing where executives analyze the company’s performance. The section can also include a discussion of compliance, risks, and future plans, such as goals and new projects. The MD&amp;A section is not audited and represents the thoughts and opinions of management.</a:t>
            </a:r>
          </a:p>
          <a:p>
            <a:pPr algn="l">
              <a:lnSpc>
                <a:spcPct val="150000"/>
              </a:lnSpc>
            </a:pPr>
            <a:endParaRPr lang="en-US" dirty="0"/>
          </a:p>
          <a:p>
            <a:pPr algn="l">
              <a:lnSpc>
                <a:spcPct val="150000"/>
              </a:lnSpc>
            </a:pPr>
            <a:r>
              <a:rPr lang="en-US" dirty="0"/>
              <a:t>Annual Report for Management Analysis is an important aspect; as it gives a clear idea of company’s management remuneration. A company’s existing plans, were management misbehaved with financials, such as insider trading or any other fraudulent can be easily pointed out.</a:t>
            </a:r>
          </a:p>
        </p:txBody>
      </p:sp>
    </p:spTree>
    <p:extLst>
      <p:ext uri="{BB962C8B-B14F-4D97-AF65-F5344CB8AC3E}">
        <p14:creationId xmlns:p14="http://schemas.microsoft.com/office/powerpoint/2010/main" val="705877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643271" y="518844"/>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3200" b="1" u="sng" dirty="0">
                <a:ln/>
                <a:solidFill>
                  <a:schemeClr val="accent4"/>
                </a:solidFill>
              </a:rPr>
              <a:t>MUTUAL FUNDS</a:t>
            </a:r>
            <a:endParaRPr lang="en-US" sz="2400" b="1" u="sng" dirty="0">
              <a:ln/>
              <a:solidFill>
                <a:schemeClr val="accent4"/>
              </a:solidFill>
            </a:endParaRPr>
          </a:p>
        </p:txBody>
      </p:sp>
      <p:sp>
        <p:nvSpPr>
          <p:cNvPr id="8" name="Content Placeholder 4">
            <a:extLst>
              <a:ext uri="{FF2B5EF4-FFF2-40B4-BE49-F238E27FC236}">
                <a16:creationId xmlns:a16="http://schemas.microsoft.com/office/drawing/2014/main" xmlns="" id="{C33F6A99-992C-4AA3-B564-A219B8007887}"/>
              </a:ext>
            </a:extLst>
          </p:cNvPr>
          <p:cNvSpPr txBox="1">
            <a:spLocks/>
          </p:cNvSpPr>
          <p:nvPr/>
        </p:nvSpPr>
        <p:spPr>
          <a:xfrm>
            <a:off x="1843390" y="1673087"/>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1300231"/>
            <a:ext cx="8705339" cy="541454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dirty="0"/>
              <a:t>Mutual fund is nothing but a collection of stocks or bonds that a professional fund manager buys on your behalf. The fund manager decides which/how many stocks or bonds to buy.</a:t>
            </a:r>
          </a:p>
          <a:p>
            <a:pPr algn="l">
              <a:lnSpc>
                <a:spcPct val="150000"/>
              </a:lnSpc>
            </a:pPr>
            <a:r>
              <a:rPr lang="en-US" dirty="0"/>
              <a:t>A mutual fund then distributes the entire investment amount in small units (called units). Investors can buy these units instead of buying stocks directly.</a:t>
            </a:r>
          </a:p>
        </p:txBody>
      </p:sp>
    </p:spTree>
    <p:extLst>
      <p:ext uri="{BB962C8B-B14F-4D97-AF65-F5344CB8AC3E}">
        <p14:creationId xmlns:p14="http://schemas.microsoft.com/office/powerpoint/2010/main" val="1602266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6" name="Title 3">
            <a:extLst>
              <a:ext uri="{FF2B5EF4-FFF2-40B4-BE49-F238E27FC236}">
                <a16:creationId xmlns:a16="http://schemas.microsoft.com/office/drawing/2014/main" xmlns="" id="{1554B5AA-4694-4823-B756-A53B1980D6E8}"/>
              </a:ext>
            </a:extLst>
          </p:cNvPr>
          <p:cNvSpPr txBox="1">
            <a:spLocks/>
          </p:cNvSpPr>
          <p:nvPr/>
        </p:nvSpPr>
        <p:spPr>
          <a:xfrm>
            <a:off x="1643271" y="321726"/>
            <a:ext cx="9383408" cy="1280890"/>
          </a:xfrm>
          <a:prstGeom prst="rect">
            <a:avLst/>
          </a:prstGeom>
        </p:spPr>
        <p:txBody>
          <a:bodyPr vert="horz" lIns="91440" tIns="45720" rIns="91440" bIns="45720" rtlCol="0" anchor="t">
            <a:norm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3200" b="1" u="sng" dirty="0">
                <a:ln/>
                <a:solidFill>
                  <a:schemeClr val="accent4"/>
                </a:solidFill>
              </a:rPr>
              <a:t>Types of Mutual Funds</a:t>
            </a:r>
            <a:endParaRPr lang="en-US" sz="2400" b="1" u="sng" dirty="0">
              <a:ln/>
              <a:solidFill>
                <a:schemeClr val="accent4"/>
              </a:solidFill>
            </a:endParaRPr>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1300231"/>
            <a:ext cx="9010140" cy="541454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800" b="1" dirty="0"/>
              <a:t>1. </a:t>
            </a:r>
            <a:r>
              <a:rPr lang="en-US" sz="1800" b="1" u="sng" dirty="0"/>
              <a:t>Money Market Funds:</a:t>
            </a:r>
          </a:p>
          <a:p>
            <a:pPr algn="l">
              <a:lnSpc>
                <a:spcPct val="150000"/>
              </a:lnSpc>
            </a:pPr>
            <a:r>
              <a:rPr lang="en-US" sz="1800" dirty="0"/>
              <a:t>These funds invest in short-term fixed income securities such as government bonds, treasury bills, bankers’ acceptances, commercial paper and certificates of deposit. They are generally a safer investment, but with a lower potential return then other types of mutual funds. Canadian money market funds try to keep their net asset value (NAV) stable at $10 per security.</a:t>
            </a:r>
          </a:p>
          <a:p>
            <a:pPr algn="l">
              <a:lnSpc>
                <a:spcPct val="150000"/>
              </a:lnSpc>
            </a:pPr>
            <a:endParaRPr lang="en-US" sz="1800" dirty="0"/>
          </a:p>
          <a:p>
            <a:pPr algn="l">
              <a:lnSpc>
                <a:spcPct val="150000"/>
              </a:lnSpc>
            </a:pPr>
            <a:r>
              <a:rPr lang="en-US" sz="1800" b="1" dirty="0"/>
              <a:t>2.</a:t>
            </a:r>
            <a:r>
              <a:rPr lang="en-US" sz="1800" dirty="0"/>
              <a:t> </a:t>
            </a:r>
            <a:r>
              <a:rPr lang="en-US" sz="1800" b="1" u="sng" dirty="0"/>
              <a:t>Fixed Income Funds:</a:t>
            </a:r>
          </a:p>
          <a:p>
            <a:pPr algn="l">
              <a:lnSpc>
                <a:spcPct val="150000"/>
              </a:lnSpc>
            </a:pPr>
            <a:r>
              <a:rPr lang="en-US" sz="1800" dirty="0"/>
              <a:t>These funds buy investments that pay a fixed rate of return like government bonds, investment-grade corporate bonds and high-yield corporate bonds. They aim to have money coming into the fund on a regular basis, mostly through interest that the fund earns. High-yield corporate bond funds are generally riskier than funds that hold government and investment-grade bonds.</a:t>
            </a:r>
          </a:p>
        </p:txBody>
      </p:sp>
    </p:spTree>
    <p:extLst>
      <p:ext uri="{BB962C8B-B14F-4D97-AF65-F5344CB8AC3E}">
        <p14:creationId xmlns:p14="http://schemas.microsoft.com/office/powerpoint/2010/main" val="2160274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643270" y="185530"/>
            <a:ext cx="9475304" cy="652924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endParaRPr lang="en-US" sz="1800" dirty="0"/>
          </a:p>
          <a:p>
            <a:pPr algn="l">
              <a:lnSpc>
                <a:spcPct val="150000"/>
              </a:lnSpc>
            </a:pPr>
            <a:r>
              <a:rPr lang="en-US" sz="1800" b="1" dirty="0"/>
              <a:t>3. </a:t>
            </a:r>
            <a:r>
              <a:rPr lang="en-US" sz="1800" b="1" u="sng" dirty="0"/>
              <a:t>Equity Funds:</a:t>
            </a:r>
          </a:p>
          <a:p>
            <a:pPr algn="l">
              <a:lnSpc>
                <a:spcPct val="150000"/>
              </a:lnSpc>
            </a:pPr>
            <a:r>
              <a:rPr lang="en-US" sz="1800" dirty="0"/>
              <a:t>These funds invest in stocks. These funds aim to grow faster than money market or fixed income funds, so there is usually a higher risk that you could lose money. You can choose from different types of equity funds including those that specialize in growth stocks (which don’t usually pay dividends), income funds (which hold stocks that pay large dividends), value stocks, large-cap stocks, mid-cap stocks, small-cap stocks, or combinations of these.</a:t>
            </a:r>
          </a:p>
          <a:p>
            <a:pPr algn="l">
              <a:lnSpc>
                <a:spcPct val="150000"/>
              </a:lnSpc>
            </a:pPr>
            <a:r>
              <a:rPr lang="en-US" sz="1800" b="1" dirty="0"/>
              <a:t>4. </a:t>
            </a:r>
            <a:r>
              <a:rPr lang="en-US" sz="1800" b="1" u="sng" dirty="0"/>
              <a:t>Balanced Funds:</a:t>
            </a:r>
          </a:p>
          <a:p>
            <a:pPr algn="l">
              <a:lnSpc>
                <a:spcPct val="150000"/>
              </a:lnSpc>
            </a:pPr>
            <a:r>
              <a:rPr lang="en-US" sz="1800" dirty="0"/>
              <a:t>These funds invest in a mix of equities and fixed income securities. They try to balance the aim of achieving higher returns against the risk of losing money. Most of these funds follow a formula to split money among the different types of investments. They tend to have more risk than fixed income funds, but less risk than pure equity funds. Aggressive funds hold more equities and fewer bonds, while conservative funds hold fewer equities relative to bonds.</a:t>
            </a:r>
          </a:p>
        </p:txBody>
      </p:sp>
    </p:spTree>
    <p:extLst>
      <p:ext uri="{BB962C8B-B14F-4D97-AF65-F5344CB8AC3E}">
        <p14:creationId xmlns:p14="http://schemas.microsoft.com/office/powerpoint/2010/main" val="54804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B21DFC69-4278-486E-9A02-00BD0DF0C7BB}"/>
              </a:ext>
            </a:extLst>
          </p:cNvPr>
          <p:cNvSpPr txBox="1">
            <a:spLocks/>
          </p:cNvSpPr>
          <p:nvPr/>
        </p:nvSpPr>
        <p:spPr>
          <a:xfrm>
            <a:off x="1843391" y="1905000"/>
            <a:ext cx="8705339" cy="46688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457200">
              <a:lnSpc>
                <a:spcPct val="150000"/>
              </a:lnSpc>
              <a:buClr>
                <a:schemeClr val="accent1"/>
              </a:buClr>
            </a:pPr>
            <a:endParaRPr lang="en-US" sz="1300" dirty="0">
              <a:solidFill>
                <a:schemeClr val="tx1">
                  <a:lumMod val="75000"/>
                  <a:lumOff val="25000"/>
                </a:schemeClr>
              </a:solidFill>
            </a:endParaRPr>
          </a:p>
        </p:txBody>
      </p:sp>
      <p:sp>
        <p:nvSpPr>
          <p:cNvPr id="7" name="Content Placeholder 4">
            <a:extLst>
              <a:ext uri="{FF2B5EF4-FFF2-40B4-BE49-F238E27FC236}">
                <a16:creationId xmlns:a16="http://schemas.microsoft.com/office/drawing/2014/main" xmlns="" id="{04F681B2-2C0C-4632-AA32-E22762E13122}"/>
              </a:ext>
            </a:extLst>
          </p:cNvPr>
          <p:cNvSpPr txBox="1">
            <a:spLocks/>
          </p:cNvSpPr>
          <p:nvPr/>
        </p:nvSpPr>
        <p:spPr>
          <a:xfrm>
            <a:off x="1843390" y="556591"/>
            <a:ext cx="8705339" cy="6301409"/>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endParaRPr lang="en-US" sz="1600" dirty="0"/>
          </a:p>
          <a:p>
            <a:pPr algn="l">
              <a:lnSpc>
                <a:spcPct val="150000"/>
              </a:lnSpc>
            </a:pPr>
            <a:r>
              <a:rPr lang="en-US" sz="1600" b="1" dirty="0"/>
              <a:t>5. </a:t>
            </a:r>
            <a:r>
              <a:rPr lang="en-US" sz="1600" b="1" u="sng" dirty="0"/>
              <a:t>Index Funds:</a:t>
            </a:r>
          </a:p>
          <a:p>
            <a:pPr algn="l">
              <a:lnSpc>
                <a:spcPct val="150000"/>
              </a:lnSpc>
            </a:pPr>
            <a:r>
              <a:rPr lang="en-US" sz="1600" dirty="0"/>
              <a:t>These funds aim to track the performance of a specific index such as the S&amp;P/TSX Composite Index. The value of the mutual fund will go up or down as the index goes up or down. Index funds typically have lower costs than actively managed mutual funds because the portfolio manager doesn’t have to do as much research or make as many investment decisions.</a:t>
            </a:r>
          </a:p>
          <a:p>
            <a:pPr algn="l">
              <a:lnSpc>
                <a:spcPct val="150000"/>
              </a:lnSpc>
            </a:pPr>
            <a:r>
              <a:rPr lang="en-US" sz="1600" b="1" dirty="0"/>
              <a:t>6. </a:t>
            </a:r>
            <a:r>
              <a:rPr lang="en-US" sz="1600" b="1" u="sng" dirty="0"/>
              <a:t>Specialty Funds:</a:t>
            </a:r>
          </a:p>
          <a:p>
            <a:pPr algn="l">
              <a:lnSpc>
                <a:spcPct val="150000"/>
              </a:lnSpc>
            </a:pPr>
            <a:r>
              <a:rPr lang="en-US" sz="1600" dirty="0"/>
              <a:t>These funds focus on specialized mandates such as real estate, commodities or socially responsible investing. For example, a socially responsible fund may invest in companies that support environmental stewardship, human rights and diversity, and may avoid companies involved in alcohol, tobacco, gambling, weapons and the military.</a:t>
            </a:r>
          </a:p>
          <a:p>
            <a:pPr algn="l">
              <a:lnSpc>
                <a:spcPct val="150000"/>
              </a:lnSpc>
            </a:pPr>
            <a:endParaRPr lang="en-US" sz="1600" dirty="0"/>
          </a:p>
          <a:p>
            <a:pPr algn="l">
              <a:lnSpc>
                <a:spcPct val="150000"/>
              </a:lnSpc>
            </a:pPr>
            <a:r>
              <a:rPr lang="en-US" sz="1600" b="1" dirty="0"/>
              <a:t>7. </a:t>
            </a:r>
            <a:r>
              <a:rPr lang="en-US" sz="1600" b="1" u="sng" dirty="0"/>
              <a:t>Fund-of-Funds:</a:t>
            </a:r>
          </a:p>
          <a:p>
            <a:pPr algn="l">
              <a:lnSpc>
                <a:spcPct val="150000"/>
              </a:lnSpc>
            </a:pPr>
            <a:r>
              <a:rPr lang="en-US" sz="1600" dirty="0"/>
              <a:t>These funds invest in other funds. Similar to balanced funds, they try to make asset allocation and diversification easier for the investor. The MER for fund-of-funds tend to be higher than stand-alone mutual funds.</a:t>
            </a:r>
          </a:p>
          <a:p>
            <a:pPr algn="l">
              <a:lnSpc>
                <a:spcPct val="150000"/>
              </a:lnSpc>
            </a:pPr>
            <a:endParaRPr lang="en-US" sz="1600" dirty="0"/>
          </a:p>
        </p:txBody>
      </p:sp>
    </p:spTree>
    <p:extLst>
      <p:ext uri="{BB962C8B-B14F-4D97-AF65-F5344CB8AC3E}">
        <p14:creationId xmlns:p14="http://schemas.microsoft.com/office/powerpoint/2010/main" val="135670051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64</TotalTime>
  <Words>1300</Words>
  <Application>Microsoft Office PowerPoint</Application>
  <PresentationFormat>Custom</PresentationFormat>
  <Paragraphs>80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Bhanushali, Anuja</dc:creator>
  <cp:lastModifiedBy>uset</cp:lastModifiedBy>
  <cp:revision>14</cp:revision>
  <dcterms:created xsi:type="dcterms:W3CDTF">2020-07-30T03:17:24Z</dcterms:created>
  <dcterms:modified xsi:type="dcterms:W3CDTF">2020-08-01T06:56:11Z</dcterms:modified>
</cp:coreProperties>
</file>