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42"/>
  </p:notesMasterIdLst>
  <p:handoutMasterIdLst>
    <p:handoutMasterId r:id="rId43"/>
  </p:handoutMasterIdLst>
  <p:sldIdLst>
    <p:sldId id="265" r:id="rId5"/>
    <p:sldId id="267" r:id="rId6"/>
    <p:sldId id="268" r:id="rId7"/>
    <p:sldId id="269" r:id="rId8"/>
    <p:sldId id="270" r:id="rId9"/>
    <p:sldId id="271" r:id="rId10"/>
    <p:sldId id="277" r:id="rId11"/>
    <p:sldId id="272" r:id="rId12"/>
    <p:sldId id="273" r:id="rId13"/>
    <p:sldId id="274" r:id="rId14"/>
    <p:sldId id="275" r:id="rId15"/>
    <p:sldId id="276" r:id="rId16"/>
    <p:sldId id="278" r:id="rId17"/>
    <p:sldId id="279" r:id="rId18"/>
    <p:sldId id="280" r:id="rId19"/>
    <p:sldId id="281" r:id="rId20"/>
    <p:sldId id="282" r:id="rId21"/>
    <p:sldId id="284" r:id="rId22"/>
    <p:sldId id="285" r:id="rId23"/>
    <p:sldId id="317" r:id="rId24"/>
    <p:sldId id="318" r:id="rId25"/>
    <p:sldId id="293" r:id="rId26"/>
    <p:sldId id="286" r:id="rId27"/>
    <p:sldId id="319" r:id="rId28"/>
    <p:sldId id="287" r:id="rId29"/>
    <p:sldId id="320" r:id="rId30"/>
    <p:sldId id="294" r:id="rId31"/>
    <p:sldId id="321" r:id="rId32"/>
    <p:sldId id="288" r:id="rId33"/>
    <p:sldId id="289" r:id="rId34"/>
    <p:sldId id="328" r:id="rId35"/>
    <p:sldId id="330" r:id="rId36"/>
    <p:sldId id="346" r:id="rId37"/>
    <p:sldId id="345" r:id="rId38"/>
    <p:sldId id="344" r:id="rId39"/>
    <p:sldId id="340" r:id="rId40"/>
    <p:sldId id="329"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69" d="100"/>
          <a:sy n="69" d="100"/>
        </p:scale>
        <p:origin x="780" y="6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24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B327F9-4628-4772-A524-7B5F5CB27F88}" type="doc">
      <dgm:prSet loTypeId="urn:microsoft.com/office/officeart/2009/layout/CircleArrowProcess" loCatId="cycle" qsTypeId="urn:microsoft.com/office/officeart/2005/8/quickstyle/3d1" qsCatId="3D" csTypeId="urn:microsoft.com/office/officeart/2005/8/colors/colorful5" csCatId="colorful" phldr="1"/>
      <dgm:spPr/>
      <dgm:t>
        <a:bodyPr/>
        <a:lstStyle/>
        <a:p>
          <a:endParaRPr lang="en-US"/>
        </a:p>
      </dgm:t>
    </dgm:pt>
    <dgm:pt modelId="{47456BE9-22FA-466A-BA89-C45999925E58}">
      <dgm:prSet phldrT="[Text]"/>
      <dgm:spPr/>
      <dgm:t>
        <a:bodyPr/>
        <a:lstStyle/>
        <a:p>
          <a:r>
            <a:rPr lang="en-US" dirty="0"/>
            <a:t>CIRCUIT</a:t>
          </a:r>
        </a:p>
      </dgm:t>
    </dgm:pt>
    <dgm:pt modelId="{1F1A72E6-DAA6-4813-9EE9-DEF2629715CB}" type="parTrans" cxnId="{7D85921A-73A8-4999-B987-DE93C5F7553A}">
      <dgm:prSet/>
      <dgm:spPr/>
      <dgm:t>
        <a:bodyPr/>
        <a:lstStyle/>
        <a:p>
          <a:endParaRPr lang="en-US"/>
        </a:p>
      </dgm:t>
    </dgm:pt>
    <dgm:pt modelId="{B2C36259-997F-48B9-989E-55D991D52D7F}" type="sibTrans" cxnId="{7D85921A-73A8-4999-B987-DE93C5F7553A}">
      <dgm:prSet/>
      <dgm:spPr/>
      <dgm:t>
        <a:bodyPr/>
        <a:lstStyle/>
        <a:p>
          <a:endParaRPr lang="en-US"/>
        </a:p>
      </dgm:t>
    </dgm:pt>
    <dgm:pt modelId="{74356A7D-2B3B-4BA0-9DBB-53FE22710D37}">
      <dgm:prSet phldrT="[Text]"/>
      <dgm:spPr/>
      <dgm:t>
        <a:bodyPr/>
        <a:lstStyle/>
        <a:p>
          <a:r>
            <a:rPr lang="en-US" dirty="0">
              <a:solidFill>
                <a:srgbClr val="FF0000"/>
              </a:solidFill>
            </a:rPr>
            <a:t>UPPER CIRCUIT</a:t>
          </a:r>
        </a:p>
      </dgm:t>
    </dgm:pt>
    <dgm:pt modelId="{6E80E93F-AB54-46CE-B103-10F0E0D43072}" type="parTrans" cxnId="{53F8B567-183E-415C-8D60-9BFC78E9F520}">
      <dgm:prSet/>
      <dgm:spPr/>
      <dgm:t>
        <a:bodyPr/>
        <a:lstStyle/>
        <a:p>
          <a:endParaRPr lang="en-US"/>
        </a:p>
      </dgm:t>
    </dgm:pt>
    <dgm:pt modelId="{EE7A21AB-6440-4645-94FA-04BD184A74FB}" type="sibTrans" cxnId="{53F8B567-183E-415C-8D60-9BFC78E9F520}">
      <dgm:prSet/>
      <dgm:spPr/>
      <dgm:t>
        <a:bodyPr/>
        <a:lstStyle/>
        <a:p>
          <a:endParaRPr lang="en-US"/>
        </a:p>
      </dgm:t>
    </dgm:pt>
    <dgm:pt modelId="{0F8893DA-A645-4541-8CCE-7B360B876A78}">
      <dgm:prSet phldrT="[Text]"/>
      <dgm:spPr/>
      <dgm:t>
        <a:bodyPr/>
        <a:lstStyle/>
        <a:p>
          <a:r>
            <a:rPr lang="en-US" dirty="0">
              <a:solidFill>
                <a:srgbClr val="FF0000"/>
              </a:solidFill>
            </a:rPr>
            <a:t>LOWER CIRCUIT</a:t>
          </a:r>
        </a:p>
      </dgm:t>
    </dgm:pt>
    <dgm:pt modelId="{640792BE-47D0-426F-B428-6AF62689B585}" type="parTrans" cxnId="{755E0B82-2A93-47F1-A844-CEC7431625E7}">
      <dgm:prSet/>
      <dgm:spPr/>
      <dgm:t>
        <a:bodyPr/>
        <a:lstStyle/>
        <a:p>
          <a:endParaRPr lang="en-US"/>
        </a:p>
      </dgm:t>
    </dgm:pt>
    <dgm:pt modelId="{4520D10C-BFAC-4B7B-9253-4E313E431B8F}" type="sibTrans" cxnId="{755E0B82-2A93-47F1-A844-CEC7431625E7}">
      <dgm:prSet/>
      <dgm:spPr/>
      <dgm:t>
        <a:bodyPr/>
        <a:lstStyle/>
        <a:p>
          <a:endParaRPr lang="en-US"/>
        </a:p>
      </dgm:t>
    </dgm:pt>
    <dgm:pt modelId="{597EB522-7D4F-490E-A185-D1B7E5B259DC}" type="pres">
      <dgm:prSet presAssocID="{C3B327F9-4628-4772-A524-7B5F5CB27F88}" presName="Name0" presStyleCnt="0">
        <dgm:presLayoutVars>
          <dgm:chMax val="7"/>
          <dgm:chPref val="7"/>
          <dgm:dir/>
          <dgm:animLvl val="lvl"/>
        </dgm:presLayoutVars>
      </dgm:prSet>
      <dgm:spPr/>
    </dgm:pt>
    <dgm:pt modelId="{DD0B353F-0BB3-444A-A29C-5EE595F91549}" type="pres">
      <dgm:prSet presAssocID="{47456BE9-22FA-466A-BA89-C45999925E58}" presName="Accent1" presStyleCnt="0"/>
      <dgm:spPr/>
    </dgm:pt>
    <dgm:pt modelId="{38B51B8D-C714-443D-A9C0-F6CFAF9D893A}" type="pres">
      <dgm:prSet presAssocID="{47456BE9-22FA-466A-BA89-C45999925E58}" presName="Accent" presStyleLbl="node1" presStyleIdx="0" presStyleCnt="1"/>
      <dgm:spPr/>
    </dgm:pt>
    <dgm:pt modelId="{5995B4C3-3320-40ED-8C51-E149D6E928AE}" type="pres">
      <dgm:prSet presAssocID="{47456BE9-22FA-466A-BA89-C45999925E58}" presName="Child1" presStyleLbl="revTx" presStyleIdx="0" presStyleCnt="2" custScaleX="126327" custScaleY="95228">
        <dgm:presLayoutVars>
          <dgm:chMax val="0"/>
          <dgm:chPref val="0"/>
          <dgm:bulletEnabled val="1"/>
        </dgm:presLayoutVars>
      </dgm:prSet>
      <dgm:spPr/>
    </dgm:pt>
    <dgm:pt modelId="{60E4648B-6080-4EB2-83C1-AFC909941563}" type="pres">
      <dgm:prSet presAssocID="{47456BE9-22FA-466A-BA89-C45999925E58}" presName="Parent1" presStyleLbl="revTx" presStyleIdx="1" presStyleCnt="2">
        <dgm:presLayoutVars>
          <dgm:chMax val="1"/>
          <dgm:chPref val="1"/>
          <dgm:bulletEnabled val="1"/>
        </dgm:presLayoutVars>
      </dgm:prSet>
      <dgm:spPr/>
    </dgm:pt>
  </dgm:ptLst>
  <dgm:cxnLst>
    <dgm:cxn modelId="{7D85921A-73A8-4999-B987-DE93C5F7553A}" srcId="{C3B327F9-4628-4772-A524-7B5F5CB27F88}" destId="{47456BE9-22FA-466A-BA89-C45999925E58}" srcOrd="0" destOrd="0" parTransId="{1F1A72E6-DAA6-4813-9EE9-DEF2629715CB}" sibTransId="{B2C36259-997F-48B9-989E-55D991D52D7F}"/>
    <dgm:cxn modelId="{29453C67-8AC0-40A6-8554-9507DDB1A355}" type="presOf" srcId="{0F8893DA-A645-4541-8CCE-7B360B876A78}" destId="{5995B4C3-3320-40ED-8C51-E149D6E928AE}" srcOrd="0" destOrd="1" presId="urn:microsoft.com/office/officeart/2009/layout/CircleArrowProcess"/>
    <dgm:cxn modelId="{53F8B567-183E-415C-8D60-9BFC78E9F520}" srcId="{47456BE9-22FA-466A-BA89-C45999925E58}" destId="{74356A7D-2B3B-4BA0-9DBB-53FE22710D37}" srcOrd="0" destOrd="0" parTransId="{6E80E93F-AB54-46CE-B103-10F0E0D43072}" sibTransId="{EE7A21AB-6440-4645-94FA-04BD184A74FB}"/>
    <dgm:cxn modelId="{20D8C452-4A44-4E90-9A8E-189619B8B35E}" type="presOf" srcId="{C3B327F9-4628-4772-A524-7B5F5CB27F88}" destId="{597EB522-7D4F-490E-A185-D1B7E5B259DC}" srcOrd="0" destOrd="0" presId="urn:microsoft.com/office/officeart/2009/layout/CircleArrowProcess"/>
    <dgm:cxn modelId="{755E0B82-2A93-47F1-A844-CEC7431625E7}" srcId="{47456BE9-22FA-466A-BA89-C45999925E58}" destId="{0F8893DA-A645-4541-8CCE-7B360B876A78}" srcOrd="1" destOrd="0" parTransId="{640792BE-47D0-426F-B428-6AF62689B585}" sibTransId="{4520D10C-BFAC-4B7B-9253-4E313E431B8F}"/>
    <dgm:cxn modelId="{13230CA9-8B12-474C-8617-FDD61DDAC744}" type="presOf" srcId="{74356A7D-2B3B-4BA0-9DBB-53FE22710D37}" destId="{5995B4C3-3320-40ED-8C51-E149D6E928AE}" srcOrd="0" destOrd="0" presId="urn:microsoft.com/office/officeart/2009/layout/CircleArrowProcess"/>
    <dgm:cxn modelId="{2B25DAD9-DBF6-47EC-BBF3-6E048C18727B}" type="presOf" srcId="{47456BE9-22FA-466A-BA89-C45999925E58}" destId="{60E4648B-6080-4EB2-83C1-AFC909941563}" srcOrd="0" destOrd="0" presId="urn:microsoft.com/office/officeart/2009/layout/CircleArrowProcess"/>
    <dgm:cxn modelId="{EBA4A4F5-4F40-4A08-91B2-311E4758B571}" type="presParOf" srcId="{597EB522-7D4F-490E-A185-D1B7E5B259DC}" destId="{DD0B353F-0BB3-444A-A29C-5EE595F91549}" srcOrd="0" destOrd="0" presId="urn:microsoft.com/office/officeart/2009/layout/CircleArrowProcess"/>
    <dgm:cxn modelId="{E2E02AE0-BC70-4C7B-81D7-D297F22B3398}" type="presParOf" srcId="{DD0B353F-0BB3-444A-A29C-5EE595F91549}" destId="{38B51B8D-C714-443D-A9C0-F6CFAF9D893A}" srcOrd="0" destOrd="0" presId="urn:microsoft.com/office/officeart/2009/layout/CircleArrowProcess"/>
    <dgm:cxn modelId="{9FEA3BD4-623F-49F4-877E-24F363DE3FAB}" type="presParOf" srcId="{597EB522-7D4F-490E-A185-D1B7E5B259DC}" destId="{5995B4C3-3320-40ED-8C51-E149D6E928AE}" srcOrd="1" destOrd="0" presId="urn:microsoft.com/office/officeart/2009/layout/CircleArrowProcess"/>
    <dgm:cxn modelId="{4B744E1B-7BE2-4FDC-A47A-79E00198166F}" type="presParOf" srcId="{597EB522-7D4F-490E-A185-D1B7E5B259DC}" destId="{60E4648B-6080-4EB2-83C1-AFC909941563}" srcOrd="2"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083F0F-626B-433C-94E3-87CAAB246D8F}" type="doc">
      <dgm:prSet loTypeId="urn:microsoft.com/office/officeart/2008/layout/HalfCircleOrganizationChart" loCatId="hierarchy" qsTypeId="urn:microsoft.com/office/officeart/2005/8/quickstyle/simple1" qsCatId="simple" csTypeId="urn:microsoft.com/office/officeart/2005/8/colors/accent1_2" csCatId="accent1" phldr="1"/>
      <dgm:spPr/>
      <dgm:t>
        <a:bodyPr/>
        <a:lstStyle/>
        <a:p>
          <a:endParaRPr lang="en-US"/>
        </a:p>
      </dgm:t>
    </dgm:pt>
    <dgm:pt modelId="{897FAA02-E83C-4411-9078-1129349F5B5D}">
      <dgm:prSet phldrT="[Text]"/>
      <dgm:spPr/>
      <dgm:t>
        <a:bodyPr/>
        <a:lstStyle/>
        <a:p>
          <a:r>
            <a:rPr lang="en-US" dirty="0"/>
            <a:t>Depository</a:t>
          </a:r>
        </a:p>
      </dgm:t>
    </dgm:pt>
    <dgm:pt modelId="{1B6B3530-3F3B-45D9-8D9E-3DFA3DE3CD24}" type="parTrans" cxnId="{7D7AD2B0-6D32-4DE6-95CF-416ABA59E8CA}">
      <dgm:prSet/>
      <dgm:spPr/>
      <dgm:t>
        <a:bodyPr/>
        <a:lstStyle/>
        <a:p>
          <a:endParaRPr lang="en-US"/>
        </a:p>
      </dgm:t>
    </dgm:pt>
    <dgm:pt modelId="{BF3BA343-11A4-4A99-A15A-7957E3C4B4CD}" type="sibTrans" cxnId="{7D7AD2B0-6D32-4DE6-95CF-416ABA59E8CA}">
      <dgm:prSet/>
      <dgm:spPr/>
      <dgm:t>
        <a:bodyPr/>
        <a:lstStyle/>
        <a:p>
          <a:endParaRPr lang="en-US"/>
        </a:p>
      </dgm:t>
    </dgm:pt>
    <dgm:pt modelId="{E368F69D-E8AA-469A-9613-0B5EFE75D1C6}">
      <dgm:prSet phldrT="[Text]"/>
      <dgm:spPr/>
      <dgm:t>
        <a:bodyPr/>
        <a:lstStyle/>
        <a:p>
          <a:r>
            <a:rPr lang="en-IN" b="0" i="0" dirty="0"/>
            <a:t>NSDL</a:t>
          </a:r>
          <a:endParaRPr lang="en-US" dirty="0"/>
        </a:p>
      </dgm:t>
    </dgm:pt>
    <dgm:pt modelId="{31F4CAAB-1BC0-4FAD-BD54-66E84FB8D3DB}" type="parTrans" cxnId="{AB3D6FB0-FEA9-428F-A2F1-02D49A8813AC}">
      <dgm:prSet/>
      <dgm:spPr/>
      <dgm:t>
        <a:bodyPr/>
        <a:lstStyle/>
        <a:p>
          <a:endParaRPr lang="en-US"/>
        </a:p>
      </dgm:t>
    </dgm:pt>
    <dgm:pt modelId="{3B92BE3E-73F2-4FB0-AE51-E28814E874D1}" type="sibTrans" cxnId="{AB3D6FB0-FEA9-428F-A2F1-02D49A8813AC}">
      <dgm:prSet/>
      <dgm:spPr/>
      <dgm:t>
        <a:bodyPr/>
        <a:lstStyle/>
        <a:p>
          <a:endParaRPr lang="en-US" dirty="0"/>
        </a:p>
      </dgm:t>
    </dgm:pt>
    <dgm:pt modelId="{AB0FFBFF-970B-4F25-9BF6-AF741CD3C9CA}">
      <dgm:prSet phldrT="[Text]"/>
      <dgm:spPr/>
      <dgm:t>
        <a:bodyPr/>
        <a:lstStyle/>
        <a:p>
          <a:r>
            <a:rPr lang="en-IN" b="0" i="0" dirty="0"/>
            <a:t>CDSL</a:t>
          </a:r>
          <a:endParaRPr lang="en-US" dirty="0"/>
        </a:p>
      </dgm:t>
    </dgm:pt>
    <dgm:pt modelId="{46A6D55C-9353-453C-A74B-B7D112DADE12}" type="parTrans" cxnId="{FFAC781C-CFF3-42F2-AF5E-E07ABD3B717F}">
      <dgm:prSet/>
      <dgm:spPr/>
      <dgm:t>
        <a:bodyPr/>
        <a:lstStyle/>
        <a:p>
          <a:endParaRPr lang="en-US"/>
        </a:p>
      </dgm:t>
    </dgm:pt>
    <dgm:pt modelId="{5810542B-1ADD-422A-A041-615B2B66A37E}" type="sibTrans" cxnId="{FFAC781C-CFF3-42F2-AF5E-E07ABD3B717F}">
      <dgm:prSet/>
      <dgm:spPr/>
      <dgm:t>
        <a:bodyPr/>
        <a:lstStyle/>
        <a:p>
          <a:endParaRPr lang="en-US" dirty="0"/>
        </a:p>
      </dgm:t>
    </dgm:pt>
    <dgm:pt modelId="{3D24DD5B-99B7-4AC6-95AB-8D613B1B5728}" type="pres">
      <dgm:prSet presAssocID="{96083F0F-626B-433C-94E3-87CAAB246D8F}" presName="Name0" presStyleCnt="0">
        <dgm:presLayoutVars>
          <dgm:orgChart val="1"/>
          <dgm:chPref val="1"/>
          <dgm:dir/>
          <dgm:animOne val="branch"/>
          <dgm:animLvl val="lvl"/>
          <dgm:resizeHandles/>
        </dgm:presLayoutVars>
      </dgm:prSet>
      <dgm:spPr/>
    </dgm:pt>
    <dgm:pt modelId="{D4F1F954-55CA-4394-A053-A9B14982ADCB}" type="pres">
      <dgm:prSet presAssocID="{897FAA02-E83C-4411-9078-1129349F5B5D}" presName="hierRoot1" presStyleCnt="0">
        <dgm:presLayoutVars>
          <dgm:hierBranch val="init"/>
        </dgm:presLayoutVars>
      </dgm:prSet>
      <dgm:spPr/>
    </dgm:pt>
    <dgm:pt modelId="{FC5C7D62-FD41-44D9-9A47-8EACEFF490D5}" type="pres">
      <dgm:prSet presAssocID="{897FAA02-E83C-4411-9078-1129349F5B5D}" presName="rootComposite1" presStyleCnt="0"/>
      <dgm:spPr/>
    </dgm:pt>
    <dgm:pt modelId="{443E9F3F-8B5B-4096-906A-3C696FFCA51C}" type="pres">
      <dgm:prSet presAssocID="{897FAA02-E83C-4411-9078-1129349F5B5D}" presName="rootText1" presStyleLbl="alignAcc1" presStyleIdx="0" presStyleCnt="0">
        <dgm:presLayoutVars>
          <dgm:chPref val="3"/>
        </dgm:presLayoutVars>
      </dgm:prSet>
      <dgm:spPr/>
    </dgm:pt>
    <dgm:pt modelId="{1C409363-6F2F-460B-9362-C5F4E0049457}" type="pres">
      <dgm:prSet presAssocID="{897FAA02-E83C-4411-9078-1129349F5B5D}" presName="topArc1" presStyleLbl="parChTrans1D1" presStyleIdx="0" presStyleCnt="6"/>
      <dgm:spPr/>
    </dgm:pt>
    <dgm:pt modelId="{5C5D3853-1BAD-4D77-9D19-AB4ADB6611CC}" type="pres">
      <dgm:prSet presAssocID="{897FAA02-E83C-4411-9078-1129349F5B5D}" presName="bottomArc1" presStyleLbl="parChTrans1D1" presStyleIdx="1" presStyleCnt="6"/>
      <dgm:spPr/>
    </dgm:pt>
    <dgm:pt modelId="{98574281-47ED-436F-8445-577B1700B885}" type="pres">
      <dgm:prSet presAssocID="{897FAA02-E83C-4411-9078-1129349F5B5D}" presName="topConnNode1" presStyleLbl="node1" presStyleIdx="0" presStyleCnt="0"/>
      <dgm:spPr/>
    </dgm:pt>
    <dgm:pt modelId="{62EE70B0-E9B6-4411-A595-EFC8F8483422}" type="pres">
      <dgm:prSet presAssocID="{897FAA02-E83C-4411-9078-1129349F5B5D}" presName="hierChild2" presStyleCnt="0"/>
      <dgm:spPr/>
    </dgm:pt>
    <dgm:pt modelId="{10E54321-81EA-4DB5-8D1F-B073B89724C0}" type="pres">
      <dgm:prSet presAssocID="{31F4CAAB-1BC0-4FAD-BD54-66E84FB8D3DB}" presName="Name28" presStyleLbl="parChTrans1D2" presStyleIdx="0" presStyleCnt="2"/>
      <dgm:spPr/>
    </dgm:pt>
    <dgm:pt modelId="{A69D4AAB-B294-4548-94C5-FC07C74AC21C}" type="pres">
      <dgm:prSet presAssocID="{E368F69D-E8AA-469A-9613-0B5EFE75D1C6}" presName="hierRoot2" presStyleCnt="0">
        <dgm:presLayoutVars>
          <dgm:hierBranch val="init"/>
        </dgm:presLayoutVars>
      </dgm:prSet>
      <dgm:spPr/>
    </dgm:pt>
    <dgm:pt modelId="{D8557D28-BC4B-477D-998B-E97487CE3D97}" type="pres">
      <dgm:prSet presAssocID="{E368F69D-E8AA-469A-9613-0B5EFE75D1C6}" presName="rootComposite2" presStyleCnt="0"/>
      <dgm:spPr/>
    </dgm:pt>
    <dgm:pt modelId="{35503FF1-D69A-4A01-9E9A-474FC0EDAEAC}" type="pres">
      <dgm:prSet presAssocID="{E368F69D-E8AA-469A-9613-0B5EFE75D1C6}" presName="rootText2" presStyleLbl="alignAcc1" presStyleIdx="0" presStyleCnt="0">
        <dgm:presLayoutVars>
          <dgm:chPref val="3"/>
        </dgm:presLayoutVars>
      </dgm:prSet>
      <dgm:spPr/>
    </dgm:pt>
    <dgm:pt modelId="{9EE5D468-CF96-4291-953C-5526CBD14133}" type="pres">
      <dgm:prSet presAssocID="{E368F69D-E8AA-469A-9613-0B5EFE75D1C6}" presName="topArc2" presStyleLbl="parChTrans1D1" presStyleIdx="2" presStyleCnt="6"/>
      <dgm:spPr/>
    </dgm:pt>
    <dgm:pt modelId="{799AE655-31FD-4A16-A25C-9E0E18A9B765}" type="pres">
      <dgm:prSet presAssocID="{E368F69D-E8AA-469A-9613-0B5EFE75D1C6}" presName="bottomArc2" presStyleLbl="parChTrans1D1" presStyleIdx="3" presStyleCnt="6"/>
      <dgm:spPr/>
    </dgm:pt>
    <dgm:pt modelId="{0F2AFDF1-90AA-4DD9-91E9-18F9CCBF69E1}" type="pres">
      <dgm:prSet presAssocID="{E368F69D-E8AA-469A-9613-0B5EFE75D1C6}" presName="topConnNode2" presStyleLbl="node2" presStyleIdx="0" presStyleCnt="0"/>
      <dgm:spPr/>
    </dgm:pt>
    <dgm:pt modelId="{2254065F-523D-4FFE-8A13-A98265AA2D66}" type="pres">
      <dgm:prSet presAssocID="{E368F69D-E8AA-469A-9613-0B5EFE75D1C6}" presName="hierChild4" presStyleCnt="0"/>
      <dgm:spPr/>
    </dgm:pt>
    <dgm:pt modelId="{C61C4086-2C80-43FF-ABB3-818500DD347B}" type="pres">
      <dgm:prSet presAssocID="{E368F69D-E8AA-469A-9613-0B5EFE75D1C6}" presName="hierChild5" presStyleCnt="0"/>
      <dgm:spPr/>
    </dgm:pt>
    <dgm:pt modelId="{84FFA548-B35A-4ADD-8A87-60DA9B2A25C5}" type="pres">
      <dgm:prSet presAssocID="{46A6D55C-9353-453C-A74B-B7D112DADE12}" presName="Name28" presStyleLbl="parChTrans1D2" presStyleIdx="1" presStyleCnt="2"/>
      <dgm:spPr/>
    </dgm:pt>
    <dgm:pt modelId="{D9E2C953-DF0E-4D68-94B9-F739FB406F98}" type="pres">
      <dgm:prSet presAssocID="{AB0FFBFF-970B-4F25-9BF6-AF741CD3C9CA}" presName="hierRoot2" presStyleCnt="0">
        <dgm:presLayoutVars>
          <dgm:hierBranch val="init"/>
        </dgm:presLayoutVars>
      </dgm:prSet>
      <dgm:spPr/>
    </dgm:pt>
    <dgm:pt modelId="{7B34DF39-3D59-4358-8DE1-A214E6E19167}" type="pres">
      <dgm:prSet presAssocID="{AB0FFBFF-970B-4F25-9BF6-AF741CD3C9CA}" presName="rootComposite2" presStyleCnt="0"/>
      <dgm:spPr/>
    </dgm:pt>
    <dgm:pt modelId="{906F7403-8050-4AE5-A70A-1C12B2CF98E1}" type="pres">
      <dgm:prSet presAssocID="{AB0FFBFF-970B-4F25-9BF6-AF741CD3C9CA}" presName="rootText2" presStyleLbl="alignAcc1" presStyleIdx="0" presStyleCnt="0">
        <dgm:presLayoutVars>
          <dgm:chPref val="3"/>
        </dgm:presLayoutVars>
      </dgm:prSet>
      <dgm:spPr/>
    </dgm:pt>
    <dgm:pt modelId="{F3BC2E9F-2DD0-4A35-AC07-167C03005910}" type="pres">
      <dgm:prSet presAssocID="{AB0FFBFF-970B-4F25-9BF6-AF741CD3C9CA}" presName="topArc2" presStyleLbl="parChTrans1D1" presStyleIdx="4" presStyleCnt="6"/>
      <dgm:spPr/>
    </dgm:pt>
    <dgm:pt modelId="{80BFF3E0-77F0-46FF-A49D-8EE0E16DA643}" type="pres">
      <dgm:prSet presAssocID="{AB0FFBFF-970B-4F25-9BF6-AF741CD3C9CA}" presName="bottomArc2" presStyleLbl="parChTrans1D1" presStyleIdx="5" presStyleCnt="6"/>
      <dgm:spPr/>
    </dgm:pt>
    <dgm:pt modelId="{FB13F696-5277-491C-A3B1-DF94268933C4}" type="pres">
      <dgm:prSet presAssocID="{AB0FFBFF-970B-4F25-9BF6-AF741CD3C9CA}" presName="topConnNode2" presStyleLbl="node2" presStyleIdx="0" presStyleCnt="0"/>
      <dgm:spPr/>
    </dgm:pt>
    <dgm:pt modelId="{1D65443C-8DAD-4C50-AF4B-4B4E9D2787A7}" type="pres">
      <dgm:prSet presAssocID="{AB0FFBFF-970B-4F25-9BF6-AF741CD3C9CA}" presName="hierChild4" presStyleCnt="0"/>
      <dgm:spPr/>
    </dgm:pt>
    <dgm:pt modelId="{A76FE042-B416-41B2-BEED-1F743D657D12}" type="pres">
      <dgm:prSet presAssocID="{AB0FFBFF-970B-4F25-9BF6-AF741CD3C9CA}" presName="hierChild5" presStyleCnt="0"/>
      <dgm:spPr/>
    </dgm:pt>
    <dgm:pt modelId="{65AFADC2-225D-4264-AA9A-0CA2F9941BD0}" type="pres">
      <dgm:prSet presAssocID="{897FAA02-E83C-4411-9078-1129349F5B5D}" presName="hierChild3" presStyleCnt="0"/>
      <dgm:spPr/>
    </dgm:pt>
  </dgm:ptLst>
  <dgm:cxnLst>
    <dgm:cxn modelId="{FFAC781C-CFF3-42F2-AF5E-E07ABD3B717F}" srcId="{897FAA02-E83C-4411-9078-1129349F5B5D}" destId="{AB0FFBFF-970B-4F25-9BF6-AF741CD3C9CA}" srcOrd="1" destOrd="0" parTransId="{46A6D55C-9353-453C-A74B-B7D112DADE12}" sibTransId="{5810542B-1ADD-422A-A041-615B2B66A37E}"/>
    <dgm:cxn modelId="{490BCF50-5FC2-44FE-AF12-4200E6C43CAF}" type="presOf" srcId="{AB0FFBFF-970B-4F25-9BF6-AF741CD3C9CA}" destId="{906F7403-8050-4AE5-A70A-1C12B2CF98E1}" srcOrd="0" destOrd="0" presId="urn:microsoft.com/office/officeart/2008/layout/HalfCircleOrganizationChart"/>
    <dgm:cxn modelId="{C57E2955-1644-4803-8103-928301E3D24B}" type="presOf" srcId="{96083F0F-626B-433C-94E3-87CAAB246D8F}" destId="{3D24DD5B-99B7-4AC6-95AB-8D613B1B5728}" srcOrd="0" destOrd="0" presId="urn:microsoft.com/office/officeart/2008/layout/HalfCircleOrganizationChart"/>
    <dgm:cxn modelId="{AB136A56-37C5-428A-8BAF-4D3B14286435}" type="presOf" srcId="{897FAA02-E83C-4411-9078-1129349F5B5D}" destId="{443E9F3F-8B5B-4096-906A-3C696FFCA51C}" srcOrd="0" destOrd="0" presId="urn:microsoft.com/office/officeart/2008/layout/HalfCircleOrganizationChart"/>
    <dgm:cxn modelId="{CA134A5A-09FC-40A9-B7C4-A07CD0F27872}" type="presOf" srcId="{E368F69D-E8AA-469A-9613-0B5EFE75D1C6}" destId="{0F2AFDF1-90AA-4DD9-91E9-18F9CCBF69E1}" srcOrd="1" destOrd="0" presId="urn:microsoft.com/office/officeart/2008/layout/HalfCircleOrganizationChart"/>
    <dgm:cxn modelId="{0565DAA4-9FAD-4918-B6B7-603DE71AE815}" type="presOf" srcId="{AB0FFBFF-970B-4F25-9BF6-AF741CD3C9CA}" destId="{FB13F696-5277-491C-A3B1-DF94268933C4}" srcOrd="1" destOrd="0" presId="urn:microsoft.com/office/officeart/2008/layout/HalfCircleOrganizationChart"/>
    <dgm:cxn modelId="{AB3D6FB0-FEA9-428F-A2F1-02D49A8813AC}" srcId="{897FAA02-E83C-4411-9078-1129349F5B5D}" destId="{E368F69D-E8AA-469A-9613-0B5EFE75D1C6}" srcOrd="0" destOrd="0" parTransId="{31F4CAAB-1BC0-4FAD-BD54-66E84FB8D3DB}" sibTransId="{3B92BE3E-73F2-4FB0-AE51-E28814E874D1}"/>
    <dgm:cxn modelId="{7D7AD2B0-6D32-4DE6-95CF-416ABA59E8CA}" srcId="{96083F0F-626B-433C-94E3-87CAAB246D8F}" destId="{897FAA02-E83C-4411-9078-1129349F5B5D}" srcOrd="0" destOrd="0" parTransId="{1B6B3530-3F3B-45D9-8D9E-3DFA3DE3CD24}" sibTransId="{BF3BA343-11A4-4A99-A15A-7957E3C4B4CD}"/>
    <dgm:cxn modelId="{50B66BBC-E96B-48D9-B6F7-D2864A4B3299}" type="presOf" srcId="{897FAA02-E83C-4411-9078-1129349F5B5D}" destId="{98574281-47ED-436F-8445-577B1700B885}" srcOrd="1" destOrd="0" presId="urn:microsoft.com/office/officeart/2008/layout/HalfCircleOrganizationChart"/>
    <dgm:cxn modelId="{E51862CA-333A-445F-B2B1-4970A47B98F0}" type="presOf" srcId="{46A6D55C-9353-453C-A74B-B7D112DADE12}" destId="{84FFA548-B35A-4ADD-8A87-60DA9B2A25C5}" srcOrd="0" destOrd="0" presId="urn:microsoft.com/office/officeart/2008/layout/HalfCircleOrganizationChart"/>
    <dgm:cxn modelId="{A08036DD-D162-46A6-9C1E-068DAD1E4102}" type="presOf" srcId="{E368F69D-E8AA-469A-9613-0B5EFE75D1C6}" destId="{35503FF1-D69A-4A01-9E9A-474FC0EDAEAC}" srcOrd="0" destOrd="0" presId="urn:microsoft.com/office/officeart/2008/layout/HalfCircleOrganizationChart"/>
    <dgm:cxn modelId="{8BB63AE7-EA16-4BF2-8AB5-75A71E0B0EBF}" type="presOf" srcId="{31F4CAAB-1BC0-4FAD-BD54-66E84FB8D3DB}" destId="{10E54321-81EA-4DB5-8D1F-B073B89724C0}" srcOrd="0" destOrd="0" presId="urn:microsoft.com/office/officeart/2008/layout/HalfCircleOrganizationChart"/>
    <dgm:cxn modelId="{6BDDC896-06A4-46D3-9599-2EA3BE079223}" type="presParOf" srcId="{3D24DD5B-99B7-4AC6-95AB-8D613B1B5728}" destId="{D4F1F954-55CA-4394-A053-A9B14982ADCB}" srcOrd="0" destOrd="0" presId="urn:microsoft.com/office/officeart/2008/layout/HalfCircleOrganizationChart"/>
    <dgm:cxn modelId="{D153EE50-D71F-4460-BE79-83E6F07071B7}" type="presParOf" srcId="{D4F1F954-55CA-4394-A053-A9B14982ADCB}" destId="{FC5C7D62-FD41-44D9-9A47-8EACEFF490D5}" srcOrd="0" destOrd="0" presId="urn:microsoft.com/office/officeart/2008/layout/HalfCircleOrganizationChart"/>
    <dgm:cxn modelId="{73536A39-6B9D-479F-8FFC-6E86173DD354}" type="presParOf" srcId="{FC5C7D62-FD41-44D9-9A47-8EACEFF490D5}" destId="{443E9F3F-8B5B-4096-906A-3C696FFCA51C}" srcOrd="0" destOrd="0" presId="urn:microsoft.com/office/officeart/2008/layout/HalfCircleOrganizationChart"/>
    <dgm:cxn modelId="{AD0F35F7-397B-4D2F-A530-A73FBE329183}" type="presParOf" srcId="{FC5C7D62-FD41-44D9-9A47-8EACEFF490D5}" destId="{1C409363-6F2F-460B-9362-C5F4E0049457}" srcOrd="1" destOrd="0" presId="urn:microsoft.com/office/officeart/2008/layout/HalfCircleOrganizationChart"/>
    <dgm:cxn modelId="{3413E3E9-B906-46DE-8BE7-DEAC20DDEDF9}" type="presParOf" srcId="{FC5C7D62-FD41-44D9-9A47-8EACEFF490D5}" destId="{5C5D3853-1BAD-4D77-9D19-AB4ADB6611CC}" srcOrd="2" destOrd="0" presId="urn:microsoft.com/office/officeart/2008/layout/HalfCircleOrganizationChart"/>
    <dgm:cxn modelId="{78564971-5CDE-4049-B729-3005AE09AAE9}" type="presParOf" srcId="{FC5C7D62-FD41-44D9-9A47-8EACEFF490D5}" destId="{98574281-47ED-436F-8445-577B1700B885}" srcOrd="3" destOrd="0" presId="urn:microsoft.com/office/officeart/2008/layout/HalfCircleOrganizationChart"/>
    <dgm:cxn modelId="{3C396C02-2105-4942-9D55-5305750C5553}" type="presParOf" srcId="{D4F1F954-55CA-4394-A053-A9B14982ADCB}" destId="{62EE70B0-E9B6-4411-A595-EFC8F8483422}" srcOrd="1" destOrd="0" presId="urn:microsoft.com/office/officeart/2008/layout/HalfCircleOrganizationChart"/>
    <dgm:cxn modelId="{3E3AF117-F2AE-44B9-AEE8-9A30F91DBDB3}" type="presParOf" srcId="{62EE70B0-E9B6-4411-A595-EFC8F8483422}" destId="{10E54321-81EA-4DB5-8D1F-B073B89724C0}" srcOrd="0" destOrd="0" presId="urn:microsoft.com/office/officeart/2008/layout/HalfCircleOrganizationChart"/>
    <dgm:cxn modelId="{AE4A82E4-494B-42CC-BD71-0C1478F9D482}" type="presParOf" srcId="{62EE70B0-E9B6-4411-A595-EFC8F8483422}" destId="{A69D4AAB-B294-4548-94C5-FC07C74AC21C}" srcOrd="1" destOrd="0" presId="urn:microsoft.com/office/officeart/2008/layout/HalfCircleOrganizationChart"/>
    <dgm:cxn modelId="{990468EA-ACAD-4D8B-ABB5-921A727DEA8B}" type="presParOf" srcId="{A69D4AAB-B294-4548-94C5-FC07C74AC21C}" destId="{D8557D28-BC4B-477D-998B-E97487CE3D97}" srcOrd="0" destOrd="0" presId="urn:microsoft.com/office/officeart/2008/layout/HalfCircleOrganizationChart"/>
    <dgm:cxn modelId="{E3ECE707-2134-4F7E-B74C-543586B16296}" type="presParOf" srcId="{D8557D28-BC4B-477D-998B-E97487CE3D97}" destId="{35503FF1-D69A-4A01-9E9A-474FC0EDAEAC}" srcOrd="0" destOrd="0" presId="urn:microsoft.com/office/officeart/2008/layout/HalfCircleOrganizationChart"/>
    <dgm:cxn modelId="{21B6AA73-6E09-4F45-A90E-CC26F8DD895F}" type="presParOf" srcId="{D8557D28-BC4B-477D-998B-E97487CE3D97}" destId="{9EE5D468-CF96-4291-953C-5526CBD14133}" srcOrd="1" destOrd="0" presId="urn:microsoft.com/office/officeart/2008/layout/HalfCircleOrganizationChart"/>
    <dgm:cxn modelId="{05AF20C3-C851-4AAC-A0E9-B4A188C990D0}" type="presParOf" srcId="{D8557D28-BC4B-477D-998B-E97487CE3D97}" destId="{799AE655-31FD-4A16-A25C-9E0E18A9B765}" srcOrd="2" destOrd="0" presId="urn:microsoft.com/office/officeart/2008/layout/HalfCircleOrganizationChart"/>
    <dgm:cxn modelId="{D1C01BEC-97A7-4FA4-B6D5-7997578BDB0D}" type="presParOf" srcId="{D8557D28-BC4B-477D-998B-E97487CE3D97}" destId="{0F2AFDF1-90AA-4DD9-91E9-18F9CCBF69E1}" srcOrd="3" destOrd="0" presId="urn:microsoft.com/office/officeart/2008/layout/HalfCircleOrganizationChart"/>
    <dgm:cxn modelId="{DBB3D439-81BA-43E9-84B5-539F3F60C2D9}" type="presParOf" srcId="{A69D4AAB-B294-4548-94C5-FC07C74AC21C}" destId="{2254065F-523D-4FFE-8A13-A98265AA2D66}" srcOrd="1" destOrd="0" presId="urn:microsoft.com/office/officeart/2008/layout/HalfCircleOrganizationChart"/>
    <dgm:cxn modelId="{7E55F6CF-5059-4FA8-B94E-DA60EF0554C0}" type="presParOf" srcId="{A69D4AAB-B294-4548-94C5-FC07C74AC21C}" destId="{C61C4086-2C80-43FF-ABB3-818500DD347B}" srcOrd="2" destOrd="0" presId="urn:microsoft.com/office/officeart/2008/layout/HalfCircleOrganizationChart"/>
    <dgm:cxn modelId="{CEB93059-4175-4C27-A7D2-83426323A786}" type="presParOf" srcId="{62EE70B0-E9B6-4411-A595-EFC8F8483422}" destId="{84FFA548-B35A-4ADD-8A87-60DA9B2A25C5}" srcOrd="2" destOrd="0" presId="urn:microsoft.com/office/officeart/2008/layout/HalfCircleOrganizationChart"/>
    <dgm:cxn modelId="{F5E66902-AEFE-483C-85C8-950155D84739}" type="presParOf" srcId="{62EE70B0-E9B6-4411-A595-EFC8F8483422}" destId="{D9E2C953-DF0E-4D68-94B9-F739FB406F98}" srcOrd="3" destOrd="0" presId="urn:microsoft.com/office/officeart/2008/layout/HalfCircleOrganizationChart"/>
    <dgm:cxn modelId="{7BF32C81-CD44-40F3-882E-F8A422B46857}" type="presParOf" srcId="{D9E2C953-DF0E-4D68-94B9-F739FB406F98}" destId="{7B34DF39-3D59-4358-8DE1-A214E6E19167}" srcOrd="0" destOrd="0" presId="urn:microsoft.com/office/officeart/2008/layout/HalfCircleOrganizationChart"/>
    <dgm:cxn modelId="{16626AE7-A89A-4AD3-87F5-4550F841AB25}" type="presParOf" srcId="{7B34DF39-3D59-4358-8DE1-A214E6E19167}" destId="{906F7403-8050-4AE5-A70A-1C12B2CF98E1}" srcOrd="0" destOrd="0" presId="urn:microsoft.com/office/officeart/2008/layout/HalfCircleOrganizationChart"/>
    <dgm:cxn modelId="{6A5A7A68-DB46-4937-A435-9A0C7B30C488}" type="presParOf" srcId="{7B34DF39-3D59-4358-8DE1-A214E6E19167}" destId="{F3BC2E9F-2DD0-4A35-AC07-167C03005910}" srcOrd="1" destOrd="0" presId="urn:microsoft.com/office/officeart/2008/layout/HalfCircleOrganizationChart"/>
    <dgm:cxn modelId="{4D2BCD10-4B50-4DDE-AC06-678C6375F37E}" type="presParOf" srcId="{7B34DF39-3D59-4358-8DE1-A214E6E19167}" destId="{80BFF3E0-77F0-46FF-A49D-8EE0E16DA643}" srcOrd="2" destOrd="0" presId="urn:microsoft.com/office/officeart/2008/layout/HalfCircleOrganizationChart"/>
    <dgm:cxn modelId="{DE2E225B-360D-442B-A938-98D471357FA7}" type="presParOf" srcId="{7B34DF39-3D59-4358-8DE1-A214E6E19167}" destId="{FB13F696-5277-491C-A3B1-DF94268933C4}" srcOrd="3" destOrd="0" presId="urn:microsoft.com/office/officeart/2008/layout/HalfCircleOrganizationChart"/>
    <dgm:cxn modelId="{D96367E7-D85C-41DA-8154-DEB86F4FDF35}" type="presParOf" srcId="{D9E2C953-DF0E-4D68-94B9-F739FB406F98}" destId="{1D65443C-8DAD-4C50-AF4B-4B4E9D2787A7}" srcOrd="1" destOrd="0" presId="urn:microsoft.com/office/officeart/2008/layout/HalfCircleOrganizationChart"/>
    <dgm:cxn modelId="{23EF26E8-D704-4D8F-A693-3EE0A154F03F}" type="presParOf" srcId="{D9E2C953-DF0E-4D68-94B9-F739FB406F98}" destId="{A76FE042-B416-41B2-BEED-1F743D657D12}" srcOrd="2" destOrd="0" presId="urn:microsoft.com/office/officeart/2008/layout/HalfCircleOrganizationChart"/>
    <dgm:cxn modelId="{E4481AA6-432F-4982-8DF4-D9DA4F623478}" type="presParOf" srcId="{D4F1F954-55CA-4394-A053-A9B14982ADCB}" destId="{65AFADC2-225D-4264-AA9A-0CA2F9941BD0}" srcOrd="2" destOrd="0" presId="urn:microsoft.com/office/officeart/2008/layout/HalfCircle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09EE549-4AEA-44F2-A478-D08680F33B92}" type="doc">
      <dgm:prSet loTypeId="urn:microsoft.com/office/officeart/2005/8/layout/hierarchy2" loCatId="hierarchy" qsTypeId="urn:microsoft.com/office/officeart/2005/8/quickstyle/simple2" qsCatId="simple" csTypeId="urn:microsoft.com/office/officeart/2005/8/colors/colorful1" csCatId="colorful" phldr="1"/>
      <dgm:spPr/>
      <dgm:t>
        <a:bodyPr/>
        <a:lstStyle/>
        <a:p>
          <a:endParaRPr lang="en-US"/>
        </a:p>
      </dgm:t>
    </dgm:pt>
    <dgm:pt modelId="{51A33D1D-1B45-4BE2-8E15-9F40645AEC8D}">
      <dgm:prSet phldrT="[Text]"/>
      <dgm:spPr/>
      <dgm:t>
        <a:bodyPr/>
        <a:lstStyle/>
        <a:p>
          <a:r>
            <a:rPr lang="en-US" dirty="0"/>
            <a:t>Types of Dividend</a:t>
          </a:r>
        </a:p>
      </dgm:t>
    </dgm:pt>
    <dgm:pt modelId="{54779929-CCDA-425C-B0A2-9623F142274A}" type="parTrans" cxnId="{4B3D7675-9378-41D3-A7BF-857F5066F8FB}">
      <dgm:prSet/>
      <dgm:spPr/>
      <dgm:t>
        <a:bodyPr/>
        <a:lstStyle/>
        <a:p>
          <a:endParaRPr lang="en-US"/>
        </a:p>
      </dgm:t>
    </dgm:pt>
    <dgm:pt modelId="{01BA332A-89F2-4E5A-830C-0BC76B878E5E}" type="sibTrans" cxnId="{4B3D7675-9378-41D3-A7BF-857F5066F8FB}">
      <dgm:prSet/>
      <dgm:spPr/>
      <dgm:t>
        <a:bodyPr/>
        <a:lstStyle/>
        <a:p>
          <a:endParaRPr lang="en-US"/>
        </a:p>
      </dgm:t>
    </dgm:pt>
    <dgm:pt modelId="{1215E298-F653-44CE-BD5A-0DB1897F8120}">
      <dgm:prSet phldrT="[Text]"/>
      <dgm:spPr/>
      <dgm:t>
        <a:bodyPr/>
        <a:lstStyle/>
        <a:p>
          <a:r>
            <a:rPr lang="en-US" dirty="0"/>
            <a:t>Cash</a:t>
          </a:r>
        </a:p>
      </dgm:t>
    </dgm:pt>
    <dgm:pt modelId="{B60C5DFD-8709-423B-A588-280E8D5CC4E7}" type="parTrans" cxnId="{1CA38C33-FB07-44E5-8627-7478667AD5D4}">
      <dgm:prSet/>
      <dgm:spPr/>
      <dgm:t>
        <a:bodyPr/>
        <a:lstStyle/>
        <a:p>
          <a:endParaRPr lang="en-US"/>
        </a:p>
      </dgm:t>
    </dgm:pt>
    <dgm:pt modelId="{3DB10787-0270-402F-AAE1-D71E55F44AF7}" type="sibTrans" cxnId="{1CA38C33-FB07-44E5-8627-7478667AD5D4}">
      <dgm:prSet/>
      <dgm:spPr/>
      <dgm:t>
        <a:bodyPr/>
        <a:lstStyle/>
        <a:p>
          <a:endParaRPr lang="en-US"/>
        </a:p>
      </dgm:t>
    </dgm:pt>
    <dgm:pt modelId="{6889DE03-CCD4-49C5-8CBF-9638D9B92F62}">
      <dgm:prSet phldrT="[Text]"/>
      <dgm:spPr/>
      <dgm:t>
        <a:bodyPr/>
        <a:lstStyle/>
        <a:p>
          <a:r>
            <a:rPr lang="en-US" dirty="0"/>
            <a:t>Stock</a:t>
          </a:r>
        </a:p>
      </dgm:t>
    </dgm:pt>
    <dgm:pt modelId="{2D582FD5-4314-4719-983B-2E2B808C5B54}" type="parTrans" cxnId="{06A27CCE-755D-4412-B154-62FECECD04DB}">
      <dgm:prSet/>
      <dgm:spPr/>
      <dgm:t>
        <a:bodyPr/>
        <a:lstStyle/>
        <a:p>
          <a:endParaRPr lang="en-US"/>
        </a:p>
      </dgm:t>
    </dgm:pt>
    <dgm:pt modelId="{E6447056-A46B-4602-B904-D4BC4413936A}" type="sibTrans" cxnId="{06A27CCE-755D-4412-B154-62FECECD04DB}">
      <dgm:prSet/>
      <dgm:spPr/>
      <dgm:t>
        <a:bodyPr/>
        <a:lstStyle/>
        <a:p>
          <a:endParaRPr lang="en-US"/>
        </a:p>
      </dgm:t>
    </dgm:pt>
    <dgm:pt modelId="{E83A2873-21DB-40A9-93AB-882FA084825A}">
      <dgm:prSet phldrT="[Text]"/>
      <dgm:spPr/>
      <dgm:t>
        <a:bodyPr/>
        <a:lstStyle/>
        <a:p>
          <a:r>
            <a:rPr lang="en-US" dirty="0"/>
            <a:t>Property</a:t>
          </a:r>
        </a:p>
      </dgm:t>
    </dgm:pt>
    <dgm:pt modelId="{F75277D7-590C-42C1-9C9A-C629ED7A0F43}" type="parTrans" cxnId="{90CDBD88-D9D0-4516-ACD7-D738D9ED252C}">
      <dgm:prSet/>
      <dgm:spPr/>
      <dgm:t>
        <a:bodyPr/>
        <a:lstStyle/>
        <a:p>
          <a:endParaRPr lang="en-US"/>
        </a:p>
      </dgm:t>
    </dgm:pt>
    <dgm:pt modelId="{AF2B3D42-D2F2-4EBD-AFBA-3BBB1B7E96A7}" type="sibTrans" cxnId="{90CDBD88-D9D0-4516-ACD7-D738D9ED252C}">
      <dgm:prSet/>
      <dgm:spPr/>
      <dgm:t>
        <a:bodyPr/>
        <a:lstStyle/>
        <a:p>
          <a:endParaRPr lang="en-US"/>
        </a:p>
      </dgm:t>
    </dgm:pt>
    <dgm:pt modelId="{2726783C-C4DF-4CB3-929F-17FC296D8C2E}">
      <dgm:prSet/>
      <dgm:spPr/>
      <dgm:t>
        <a:bodyPr/>
        <a:lstStyle/>
        <a:p>
          <a:r>
            <a:rPr lang="en-US" dirty="0"/>
            <a:t>Other</a:t>
          </a:r>
        </a:p>
      </dgm:t>
    </dgm:pt>
    <dgm:pt modelId="{9982B758-0531-4C91-B747-9BC47ADE1F5A}" type="parTrans" cxnId="{5177B598-06D6-4FCF-85E3-24FFFB3A1B27}">
      <dgm:prSet/>
      <dgm:spPr/>
      <dgm:t>
        <a:bodyPr/>
        <a:lstStyle/>
        <a:p>
          <a:endParaRPr lang="en-US"/>
        </a:p>
      </dgm:t>
    </dgm:pt>
    <dgm:pt modelId="{BCE3CC37-57F0-47E0-B733-0E413B6CEFFB}" type="sibTrans" cxnId="{5177B598-06D6-4FCF-85E3-24FFFB3A1B27}">
      <dgm:prSet/>
      <dgm:spPr/>
      <dgm:t>
        <a:bodyPr/>
        <a:lstStyle/>
        <a:p>
          <a:endParaRPr lang="en-US"/>
        </a:p>
      </dgm:t>
    </dgm:pt>
    <dgm:pt modelId="{DA8F8BDA-A42D-4B99-AA94-CA8AC733FB9A}" type="pres">
      <dgm:prSet presAssocID="{509EE549-4AEA-44F2-A478-D08680F33B92}" presName="diagram" presStyleCnt="0">
        <dgm:presLayoutVars>
          <dgm:chPref val="1"/>
          <dgm:dir/>
          <dgm:animOne val="branch"/>
          <dgm:animLvl val="lvl"/>
          <dgm:resizeHandles val="exact"/>
        </dgm:presLayoutVars>
      </dgm:prSet>
      <dgm:spPr/>
    </dgm:pt>
    <dgm:pt modelId="{B3430311-11CE-4D36-857C-C11BB9B6DD1C}" type="pres">
      <dgm:prSet presAssocID="{51A33D1D-1B45-4BE2-8E15-9F40645AEC8D}" presName="root1" presStyleCnt="0"/>
      <dgm:spPr/>
    </dgm:pt>
    <dgm:pt modelId="{A2D6BB9F-0D37-488F-A116-58F38939635D}" type="pres">
      <dgm:prSet presAssocID="{51A33D1D-1B45-4BE2-8E15-9F40645AEC8D}" presName="LevelOneTextNode" presStyleLbl="node0" presStyleIdx="0" presStyleCnt="1">
        <dgm:presLayoutVars>
          <dgm:chPref val="3"/>
        </dgm:presLayoutVars>
      </dgm:prSet>
      <dgm:spPr/>
    </dgm:pt>
    <dgm:pt modelId="{27AABD51-AD04-41A7-B499-773E24C65245}" type="pres">
      <dgm:prSet presAssocID="{51A33D1D-1B45-4BE2-8E15-9F40645AEC8D}" presName="level2hierChild" presStyleCnt="0"/>
      <dgm:spPr/>
    </dgm:pt>
    <dgm:pt modelId="{C66FE3AE-F78A-4735-A376-E9B770844BDC}" type="pres">
      <dgm:prSet presAssocID="{B60C5DFD-8709-423B-A588-280E8D5CC4E7}" presName="conn2-1" presStyleLbl="parChTrans1D2" presStyleIdx="0" presStyleCnt="4"/>
      <dgm:spPr/>
    </dgm:pt>
    <dgm:pt modelId="{053B9E89-E45F-4E40-B1EC-D41DED06A559}" type="pres">
      <dgm:prSet presAssocID="{B60C5DFD-8709-423B-A588-280E8D5CC4E7}" presName="connTx" presStyleLbl="parChTrans1D2" presStyleIdx="0" presStyleCnt="4"/>
      <dgm:spPr/>
    </dgm:pt>
    <dgm:pt modelId="{443DA6BF-5A16-47F5-8591-02BCBB73A9B3}" type="pres">
      <dgm:prSet presAssocID="{1215E298-F653-44CE-BD5A-0DB1897F8120}" presName="root2" presStyleCnt="0"/>
      <dgm:spPr/>
    </dgm:pt>
    <dgm:pt modelId="{B2577385-48B8-46CC-828C-0D77C935AA5F}" type="pres">
      <dgm:prSet presAssocID="{1215E298-F653-44CE-BD5A-0DB1897F8120}" presName="LevelTwoTextNode" presStyleLbl="node2" presStyleIdx="0" presStyleCnt="4" custLinFactNeighborX="379" custLinFactNeighborY="-759">
        <dgm:presLayoutVars>
          <dgm:chPref val="3"/>
        </dgm:presLayoutVars>
      </dgm:prSet>
      <dgm:spPr/>
    </dgm:pt>
    <dgm:pt modelId="{E0457CDC-31E0-4DFF-B3AA-0ADD38E68C9D}" type="pres">
      <dgm:prSet presAssocID="{1215E298-F653-44CE-BD5A-0DB1897F8120}" presName="level3hierChild" presStyleCnt="0"/>
      <dgm:spPr/>
    </dgm:pt>
    <dgm:pt modelId="{432F1696-007B-489B-AFE6-8866B69232F4}" type="pres">
      <dgm:prSet presAssocID="{2D582FD5-4314-4719-983B-2E2B808C5B54}" presName="conn2-1" presStyleLbl="parChTrans1D2" presStyleIdx="1" presStyleCnt="4"/>
      <dgm:spPr/>
    </dgm:pt>
    <dgm:pt modelId="{B561479B-26CC-48A9-9D1B-D7F9C470C310}" type="pres">
      <dgm:prSet presAssocID="{2D582FD5-4314-4719-983B-2E2B808C5B54}" presName="connTx" presStyleLbl="parChTrans1D2" presStyleIdx="1" presStyleCnt="4"/>
      <dgm:spPr/>
    </dgm:pt>
    <dgm:pt modelId="{A7A94410-CE54-4F59-BBB1-FEBE58F76917}" type="pres">
      <dgm:prSet presAssocID="{6889DE03-CCD4-49C5-8CBF-9638D9B92F62}" presName="root2" presStyleCnt="0"/>
      <dgm:spPr/>
    </dgm:pt>
    <dgm:pt modelId="{5938CB4A-205E-4A39-B9B6-054D70A5D88E}" type="pres">
      <dgm:prSet presAssocID="{6889DE03-CCD4-49C5-8CBF-9638D9B92F62}" presName="LevelTwoTextNode" presStyleLbl="node2" presStyleIdx="1" presStyleCnt="4">
        <dgm:presLayoutVars>
          <dgm:chPref val="3"/>
        </dgm:presLayoutVars>
      </dgm:prSet>
      <dgm:spPr/>
    </dgm:pt>
    <dgm:pt modelId="{B53FCCCE-6763-4C8C-856D-3C999B385262}" type="pres">
      <dgm:prSet presAssocID="{6889DE03-CCD4-49C5-8CBF-9638D9B92F62}" presName="level3hierChild" presStyleCnt="0"/>
      <dgm:spPr/>
    </dgm:pt>
    <dgm:pt modelId="{8BD87AB2-0D95-46BF-9AD5-B9DC4E5CE5E7}" type="pres">
      <dgm:prSet presAssocID="{F75277D7-590C-42C1-9C9A-C629ED7A0F43}" presName="conn2-1" presStyleLbl="parChTrans1D2" presStyleIdx="2" presStyleCnt="4"/>
      <dgm:spPr/>
    </dgm:pt>
    <dgm:pt modelId="{EF69CA2B-9D03-4AC6-B264-FA5F4D34FB7B}" type="pres">
      <dgm:prSet presAssocID="{F75277D7-590C-42C1-9C9A-C629ED7A0F43}" presName="connTx" presStyleLbl="parChTrans1D2" presStyleIdx="2" presStyleCnt="4"/>
      <dgm:spPr/>
    </dgm:pt>
    <dgm:pt modelId="{1A23FE63-D075-44D9-8821-FDAEADA297C1}" type="pres">
      <dgm:prSet presAssocID="{E83A2873-21DB-40A9-93AB-882FA084825A}" presName="root2" presStyleCnt="0"/>
      <dgm:spPr/>
    </dgm:pt>
    <dgm:pt modelId="{6B425BA0-BCA0-4710-9377-71AC031808CF}" type="pres">
      <dgm:prSet presAssocID="{E83A2873-21DB-40A9-93AB-882FA084825A}" presName="LevelTwoTextNode" presStyleLbl="node2" presStyleIdx="2" presStyleCnt="4">
        <dgm:presLayoutVars>
          <dgm:chPref val="3"/>
        </dgm:presLayoutVars>
      </dgm:prSet>
      <dgm:spPr/>
    </dgm:pt>
    <dgm:pt modelId="{F4D9583F-CD7D-4EA5-81E9-1F153BF26B4D}" type="pres">
      <dgm:prSet presAssocID="{E83A2873-21DB-40A9-93AB-882FA084825A}" presName="level3hierChild" presStyleCnt="0"/>
      <dgm:spPr/>
    </dgm:pt>
    <dgm:pt modelId="{D81E6CA1-A70C-4EC7-AA26-854183C50A82}" type="pres">
      <dgm:prSet presAssocID="{9982B758-0531-4C91-B747-9BC47ADE1F5A}" presName="conn2-1" presStyleLbl="parChTrans1D2" presStyleIdx="3" presStyleCnt="4"/>
      <dgm:spPr/>
    </dgm:pt>
    <dgm:pt modelId="{AD8BEFB0-B5B5-41AC-B575-186F66A46863}" type="pres">
      <dgm:prSet presAssocID="{9982B758-0531-4C91-B747-9BC47ADE1F5A}" presName="connTx" presStyleLbl="parChTrans1D2" presStyleIdx="3" presStyleCnt="4"/>
      <dgm:spPr/>
    </dgm:pt>
    <dgm:pt modelId="{E968E056-806A-4959-9D6F-15612B8B9902}" type="pres">
      <dgm:prSet presAssocID="{2726783C-C4DF-4CB3-929F-17FC296D8C2E}" presName="root2" presStyleCnt="0"/>
      <dgm:spPr/>
    </dgm:pt>
    <dgm:pt modelId="{001FB8CF-4826-420B-B8BE-4A05DA92222B}" type="pres">
      <dgm:prSet presAssocID="{2726783C-C4DF-4CB3-929F-17FC296D8C2E}" presName="LevelTwoTextNode" presStyleLbl="node2" presStyleIdx="3" presStyleCnt="4">
        <dgm:presLayoutVars>
          <dgm:chPref val="3"/>
        </dgm:presLayoutVars>
      </dgm:prSet>
      <dgm:spPr/>
    </dgm:pt>
    <dgm:pt modelId="{FC8478AC-41BB-4E9E-AB8E-A3536E195FFF}" type="pres">
      <dgm:prSet presAssocID="{2726783C-C4DF-4CB3-929F-17FC296D8C2E}" presName="level3hierChild" presStyleCnt="0"/>
      <dgm:spPr/>
    </dgm:pt>
  </dgm:ptLst>
  <dgm:cxnLst>
    <dgm:cxn modelId="{C30C7D0B-D61B-48A2-9ACA-2FE4BA0757F4}" type="presOf" srcId="{9982B758-0531-4C91-B747-9BC47ADE1F5A}" destId="{D81E6CA1-A70C-4EC7-AA26-854183C50A82}" srcOrd="0" destOrd="0" presId="urn:microsoft.com/office/officeart/2005/8/layout/hierarchy2"/>
    <dgm:cxn modelId="{7B333511-D401-4496-AC14-96FBE5E0A9DA}" type="presOf" srcId="{2D582FD5-4314-4719-983B-2E2B808C5B54}" destId="{B561479B-26CC-48A9-9D1B-D7F9C470C310}" srcOrd="1" destOrd="0" presId="urn:microsoft.com/office/officeart/2005/8/layout/hierarchy2"/>
    <dgm:cxn modelId="{075E101E-0F8E-4462-BC07-0C3E11F48BB3}" type="presOf" srcId="{F75277D7-590C-42C1-9C9A-C629ED7A0F43}" destId="{8BD87AB2-0D95-46BF-9AD5-B9DC4E5CE5E7}" srcOrd="0" destOrd="0" presId="urn:microsoft.com/office/officeart/2005/8/layout/hierarchy2"/>
    <dgm:cxn modelId="{0EE75C23-6AAC-49B0-8ADC-DE6EEDBA8D40}" type="presOf" srcId="{509EE549-4AEA-44F2-A478-D08680F33B92}" destId="{DA8F8BDA-A42D-4B99-AA94-CA8AC733FB9A}" srcOrd="0" destOrd="0" presId="urn:microsoft.com/office/officeart/2005/8/layout/hierarchy2"/>
    <dgm:cxn modelId="{A1A2ED2C-DD5B-4433-9D9C-39D1C1B7B1E9}" type="presOf" srcId="{51A33D1D-1B45-4BE2-8E15-9F40645AEC8D}" destId="{A2D6BB9F-0D37-488F-A116-58F38939635D}" srcOrd="0" destOrd="0" presId="urn:microsoft.com/office/officeart/2005/8/layout/hierarchy2"/>
    <dgm:cxn modelId="{BED49F31-F336-4A24-B590-45E64267537F}" type="presOf" srcId="{F75277D7-590C-42C1-9C9A-C629ED7A0F43}" destId="{EF69CA2B-9D03-4AC6-B264-FA5F4D34FB7B}" srcOrd="1" destOrd="0" presId="urn:microsoft.com/office/officeart/2005/8/layout/hierarchy2"/>
    <dgm:cxn modelId="{1CA38C33-FB07-44E5-8627-7478667AD5D4}" srcId="{51A33D1D-1B45-4BE2-8E15-9F40645AEC8D}" destId="{1215E298-F653-44CE-BD5A-0DB1897F8120}" srcOrd="0" destOrd="0" parTransId="{B60C5DFD-8709-423B-A588-280E8D5CC4E7}" sibTransId="{3DB10787-0270-402F-AAE1-D71E55F44AF7}"/>
    <dgm:cxn modelId="{153CB03E-8845-44A1-9DDF-0685EE8B5EC8}" type="presOf" srcId="{B60C5DFD-8709-423B-A588-280E8D5CC4E7}" destId="{C66FE3AE-F78A-4735-A376-E9B770844BDC}" srcOrd="0" destOrd="0" presId="urn:microsoft.com/office/officeart/2005/8/layout/hierarchy2"/>
    <dgm:cxn modelId="{12F70F3F-9305-4269-850F-97799B409E58}" type="presOf" srcId="{6889DE03-CCD4-49C5-8CBF-9638D9B92F62}" destId="{5938CB4A-205E-4A39-B9B6-054D70A5D88E}" srcOrd="0" destOrd="0" presId="urn:microsoft.com/office/officeart/2005/8/layout/hierarchy2"/>
    <dgm:cxn modelId="{2CA9C143-85AB-4BE3-93EC-2DE90E377188}" type="presOf" srcId="{2726783C-C4DF-4CB3-929F-17FC296D8C2E}" destId="{001FB8CF-4826-420B-B8BE-4A05DA92222B}" srcOrd="0" destOrd="0" presId="urn:microsoft.com/office/officeart/2005/8/layout/hierarchy2"/>
    <dgm:cxn modelId="{9F8C1066-2A5E-4AD6-8FCB-3A70A2A5C827}" type="presOf" srcId="{B60C5DFD-8709-423B-A588-280E8D5CC4E7}" destId="{053B9E89-E45F-4E40-B1EC-D41DED06A559}" srcOrd="1" destOrd="0" presId="urn:microsoft.com/office/officeart/2005/8/layout/hierarchy2"/>
    <dgm:cxn modelId="{4B3D7675-9378-41D3-A7BF-857F5066F8FB}" srcId="{509EE549-4AEA-44F2-A478-D08680F33B92}" destId="{51A33D1D-1B45-4BE2-8E15-9F40645AEC8D}" srcOrd="0" destOrd="0" parTransId="{54779929-CCDA-425C-B0A2-9623F142274A}" sibTransId="{01BA332A-89F2-4E5A-830C-0BC76B878E5E}"/>
    <dgm:cxn modelId="{1B680384-3667-4C34-80CA-6DDEC2CD7343}" type="presOf" srcId="{2D582FD5-4314-4719-983B-2E2B808C5B54}" destId="{432F1696-007B-489B-AFE6-8866B69232F4}" srcOrd="0" destOrd="0" presId="urn:microsoft.com/office/officeart/2005/8/layout/hierarchy2"/>
    <dgm:cxn modelId="{90CDBD88-D9D0-4516-ACD7-D738D9ED252C}" srcId="{51A33D1D-1B45-4BE2-8E15-9F40645AEC8D}" destId="{E83A2873-21DB-40A9-93AB-882FA084825A}" srcOrd="2" destOrd="0" parTransId="{F75277D7-590C-42C1-9C9A-C629ED7A0F43}" sibTransId="{AF2B3D42-D2F2-4EBD-AFBA-3BBB1B7E96A7}"/>
    <dgm:cxn modelId="{5177B598-06D6-4FCF-85E3-24FFFB3A1B27}" srcId="{51A33D1D-1B45-4BE2-8E15-9F40645AEC8D}" destId="{2726783C-C4DF-4CB3-929F-17FC296D8C2E}" srcOrd="3" destOrd="0" parTransId="{9982B758-0531-4C91-B747-9BC47ADE1F5A}" sibTransId="{BCE3CC37-57F0-47E0-B733-0E413B6CEFFB}"/>
    <dgm:cxn modelId="{06A27CCE-755D-4412-B154-62FECECD04DB}" srcId="{51A33D1D-1B45-4BE2-8E15-9F40645AEC8D}" destId="{6889DE03-CCD4-49C5-8CBF-9638D9B92F62}" srcOrd="1" destOrd="0" parTransId="{2D582FD5-4314-4719-983B-2E2B808C5B54}" sibTransId="{E6447056-A46B-4602-B904-D4BC4413936A}"/>
    <dgm:cxn modelId="{9936CFCE-7BFC-44D9-9687-460C5DB28578}" type="presOf" srcId="{1215E298-F653-44CE-BD5A-0DB1897F8120}" destId="{B2577385-48B8-46CC-828C-0D77C935AA5F}" srcOrd="0" destOrd="0" presId="urn:microsoft.com/office/officeart/2005/8/layout/hierarchy2"/>
    <dgm:cxn modelId="{21C92CDD-9BCE-49EB-BF93-ABD43344A574}" type="presOf" srcId="{9982B758-0531-4C91-B747-9BC47ADE1F5A}" destId="{AD8BEFB0-B5B5-41AC-B575-186F66A46863}" srcOrd="1" destOrd="0" presId="urn:microsoft.com/office/officeart/2005/8/layout/hierarchy2"/>
    <dgm:cxn modelId="{66E06DF4-CFEF-43C1-B742-D2B8A962BBC9}" type="presOf" srcId="{E83A2873-21DB-40A9-93AB-882FA084825A}" destId="{6B425BA0-BCA0-4710-9377-71AC031808CF}" srcOrd="0" destOrd="0" presId="urn:microsoft.com/office/officeart/2005/8/layout/hierarchy2"/>
    <dgm:cxn modelId="{3698CBDF-02B4-4899-8EC4-D9ED1C102351}" type="presParOf" srcId="{DA8F8BDA-A42D-4B99-AA94-CA8AC733FB9A}" destId="{B3430311-11CE-4D36-857C-C11BB9B6DD1C}" srcOrd="0" destOrd="0" presId="urn:microsoft.com/office/officeart/2005/8/layout/hierarchy2"/>
    <dgm:cxn modelId="{0FDA7679-D06C-44D0-9131-33C9984B92B5}" type="presParOf" srcId="{B3430311-11CE-4D36-857C-C11BB9B6DD1C}" destId="{A2D6BB9F-0D37-488F-A116-58F38939635D}" srcOrd="0" destOrd="0" presId="urn:microsoft.com/office/officeart/2005/8/layout/hierarchy2"/>
    <dgm:cxn modelId="{365F828D-AF80-4C04-B859-42528DAB7D5B}" type="presParOf" srcId="{B3430311-11CE-4D36-857C-C11BB9B6DD1C}" destId="{27AABD51-AD04-41A7-B499-773E24C65245}" srcOrd="1" destOrd="0" presId="urn:microsoft.com/office/officeart/2005/8/layout/hierarchy2"/>
    <dgm:cxn modelId="{CCF9D8C3-C08E-4B37-A81A-2CBF2CA0BB94}" type="presParOf" srcId="{27AABD51-AD04-41A7-B499-773E24C65245}" destId="{C66FE3AE-F78A-4735-A376-E9B770844BDC}" srcOrd="0" destOrd="0" presId="urn:microsoft.com/office/officeart/2005/8/layout/hierarchy2"/>
    <dgm:cxn modelId="{0397175A-FC4D-495F-8807-A349C5426F62}" type="presParOf" srcId="{C66FE3AE-F78A-4735-A376-E9B770844BDC}" destId="{053B9E89-E45F-4E40-B1EC-D41DED06A559}" srcOrd="0" destOrd="0" presId="urn:microsoft.com/office/officeart/2005/8/layout/hierarchy2"/>
    <dgm:cxn modelId="{09C10018-F780-4B28-BDA5-E3B958F47A56}" type="presParOf" srcId="{27AABD51-AD04-41A7-B499-773E24C65245}" destId="{443DA6BF-5A16-47F5-8591-02BCBB73A9B3}" srcOrd="1" destOrd="0" presId="urn:microsoft.com/office/officeart/2005/8/layout/hierarchy2"/>
    <dgm:cxn modelId="{70AC8AF6-7BA2-4377-99DB-69807DAA4771}" type="presParOf" srcId="{443DA6BF-5A16-47F5-8591-02BCBB73A9B3}" destId="{B2577385-48B8-46CC-828C-0D77C935AA5F}" srcOrd="0" destOrd="0" presId="urn:microsoft.com/office/officeart/2005/8/layout/hierarchy2"/>
    <dgm:cxn modelId="{31CD4BD1-F2F9-4A86-BD10-176C790492A5}" type="presParOf" srcId="{443DA6BF-5A16-47F5-8591-02BCBB73A9B3}" destId="{E0457CDC-31E0-4DFF-B3AA-0ADD38E68C9D}" srcOrd="1" destOrd="0" presId="urn:microsoft.com/office/officeart/2005/8/layout/hierarchy2"/>
    <dgm:cxn modelId="{CC0E68A1-778C-4D97-9B5F-7F089167ECAE}" type="presParOf" srcId="{27AABD51-AD04-41A7-B499-773E24C65245}" destId="{432F1696-007B-489B-AFE6-8866B69232F4}" srcOrd="2" destOrd="0" presId="urn:microsoft.com/office/officeart/2005/8/layout/hierarchy2"/>
    <dgm:cxn modelId="{C12AA94A-7600-46FC-BE04-5FC48CF47C57}" type="presParOf" srcId="{432F1696-007B-489B-AFE6-8866B69232F4}" destId="{B561479B-26CC-48A9-9D1B-D7F9C470C310}" srcOrd="0" destOrd="0" presId="urn:microsoft.com/office/officeart/2005/8/layout/hierarchy2"/>
    <dgm:cxn modelId="{9963859E-F032-43D8-B5D7-94E63AA670F2}" type="presParOf" srcId="{27AABD51-AD04-41A7-B499-773E24C65245}" destId="{A7A94410-CE54-4F59-BBB1-FEBE58F76917}" srcOrd="3" destOrd="0" presId="urn:microsoft.com/office/officeart/2005/8/layout/hierarchy2"/>
    <dgm:cxn modelId="{0BCA5FA9-18DD-4A76-9E0F-84F182FE9565}" type="presParOf" srcId="{A7A94410-CE54-4F59-BBB1-FEBE58F76917}" destId="{5938CB4A-205E-4A39-B9B6-054D70A5D88E}" srcOrd="0" destOrd="0" presId="urn:microsoft.com/office/officeart/2005/8/layout/hierarchy2"/>
    <dgm:cxn modelId="{E8A042FA-5893-4AB1-86EA-7719E3C98ACA}" type="presParOf" srcId="{A7A94410-CE54-4F59-BBB1-FEBE58F76917}" destId="{B53FCCCE-6763-4C8C-856D-3C999B385262}" srcOrd="1" destOrd="0" presId="urn:microsoft.com/office/officeart/2005/8/layout/hierarchy2"/>
    <dgm:cxn modelId="{C160D0BA-FCB7-4C4E-B782-E33FB656645B}" type="presParOf" srcId="{27AABD51-AD04-41A7-B499-773E24C65245}" destId="{8BD87AB2-0D95-46BF-9AD5-B9DC4E5CE5E7}" srcOrd="4" destOrd="0" presId="urn:microsoft.com/office/officeart/2005/8/layout/hierarchy2"/>
    <dgm:cxn modelId="{B9AD4B62-E00E-4E7B-A29A-B2953B4211FD}" type="presParOf" srcId="{8BD87AB2-0D95-46BF-9AD5-B9DC4E5CE5E7}" destId="{EF69CA2B-9D03-4AC6-B264-FA5F4D34FB7B}" srcOrd="0" destOrd="0" presId="urn:microsoft.com/office/officeart/2005/8/layout/hierarchy2"/>
    <dgm:cxn modelId="{AFC757BC-4EC2-4049-B09B-797CA814AEA9}" type="presParOf" srcId="{27AABD51-AD04-41A7-B499-773E24C65245}" destId="{1A23FE63-D075-44D9-8821-FDAEADA297C1}" srcOrd="5" destOrd="0" presId="urn:microsoft.com/office/officeart/2005/8/layout/hierarchy2"/>
    <dgm:cxn modelId="{6D449C03-4B2B-443D-8C75-F672CA08C8C0}" type="presParOf" srcId="{1A23FE63-D075-44D9-8821-FDAEADA297C1}" destId="{6B425BA0-BCA0-4710-9377-71AC031808CF}" srcOrd="0" destOrd="0" presId="urn:microsoft.com/office/officeart/2005/8/layout/hierarchy2"/>
    <dgm:cxn modelId="{799B9463-C1E2-4C41-AB24-7C43D65DA51C}" type="presParOf" srcId="{1A23FE63-D075-44D9-8821-FDAEADA297C1}" destId="{F4D9583F-CD7D-4EA5-81E9-1F153BF26B4D}" srcOrd="1" destOrd="0" presId="urn:microsoft.com/office/officeart/2005/8/layout/hierarchy2"/>
    <dgm:cxn modelId="{C4D5240C-3C36-4A31-98A3-DF9E54D5CCC1}" type="presParOf" srcId="{27AABD51-AD04-41A7-B499-773E24C65245}" destId="{D81E6CA1-A70C-4EC7-AA26-854183C50A82}" srcOrd="6" destOrd="0" presId="urn:microsoft.com/office/officeart/2005/8/layout/hierarchy2"/>
    <dgm:cxn modelId="{88C59112-5DB9-434A-BA91-B6318879213A}" type="presParOf" srcId="{D81E6CA1-A70C-4EC7-AA26-854183C50A82}" destId="{AD8BEFB0-B5B5-41AC-B575-186F66A46863}" srcOrd="0" destOrd="0" presId="urn:microsoft.com/office/officeart/2005/8/layout/hierarchy2"/>
    <dgm:cxn modelId="{FA194353-4BE5-4146-ADC1-0DCA9920D82B}" type="presParOf" srcId="{27AABD51-AD04-41A7-B499-773E24C65245}" destId="{E968E056-806A-4959-9D6F-15612B8B9902}" srcOrd="7" destOrd="0" presId="urn:microsoft.com/office/officeart/2005/8/layout/hierarchy2"/>
    <dgm:cxn modelId="{DA85C319-8267-4256-9E0C-1099732B3CED}" type="presParOf" srcId="{E968E056-806A-4959-9D6F-15612B8B9902}" destId="{001FB8CF-4826-420B-B8BE-4A05DA92222B}" srcOrd="0" destOrd="0" presId="urn:microsoft.com/office/officeart/2005/8/layout/hierarchy2"/>
    <dgm:cxn modelId="{C4E47F77-89AD-4801-AFE4-AB66BF75CDEB}" type="presParOf" srcId="{E968E056-806A-4959-9D6F-15612B8B9902}" destId="{FC8478AC-41BB-4E9E-AB8E-A3536E195FFF}"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B51B8D-C714-443D-A9C0-F6CFAF9D893A}">
      <dsp:nvSpPr>
        <dsp:cNvPr id="0" name=""/>
        <dsp:cNvSpPr/>
      </dsp:nvSpPr>
      <dsp:spPr>
        <a:xfrm>
          <a:off x="9739" y="0"/>
          <a:ext cx="3195070" cy="3195782"/>
        </a:xfrm>
        <a:prstGeom prst="circularArrow">
          <a:avLst>
            <a:gd name="adj1" fmla="val 10980"/>
            <a:gd name="adj2" fmla="val 1142322"/>
            <a:gd name="adj3" fmla="val 9000000"/>
            <a:gd name="adj4" fmla="val 10800000"/>
            <a:gd name="adj5" fmla="val 12500"/>
          </a:avLst>
        </a:prstGeom>
        <a:gradFill rotWithShape="0">
          <a:gsLst>
            <a:gs pos="0">
              <a:schemeClr val="accent5">
                <a:hueOff val="0"/>
                <a:satOff val="0"/>
                <a:lumOff val="0"/>
                <a:alphaOff val="0"/>
                <a:tint val="60000"/>
                <a:satMod val="160000"/>
              </a:schemeClr>
            </a:gs>
            <a:gs pos="46000">
              <a:schemeClr val="accent5">
                <a:hueOff val="0"/>
                <a:satOff val="0"/>
                <a:lumOff val="0"/>
                <a:alphaOff val="0"/>
                <a:tint val="86000"/>
                <a:satMod val="160000"/>
              </a:schemeClr>
            </a:gs>
            <a:gs pos="100000">
              <a:schemeClr val="accent5">
                <a:hueOff val="0"/>
                <a:satOff val="0"/>
                <a:lumOff val="0"/>
                <a:alphaOff val="0"/>
                <a:shade val="40000"/>
                <a:satMod val="160000"/>
              </a:schemeClr>
            </a:gs>
          </a:gsLst>
          <a:path path="circle">
            <a:fillToRect l="50000" t="155000" r="50000" b="-55000"/>
          </a:path>
        </a:gradFill>
        <a:ln>
          <a:noFill/>
        </a:ln>
        <a:effectLst>
          <a:outerShdw blurRad="50800" dist="38100" dir="14700000" algn="t"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5995B4C3-3320-40ED-8C51-E149D6E928AE}">
      <dsp:nvSpPr>
        <dsp:cNvPr id="0" name=""/>
        <dsp:cNvSpPr/>
      </dsp:nvSpPr>
      <dsp:spPr>
        <a:xfrm>
          <a:off x="2952931" y="983170"/>
          <a:ext cx="2422129" cy="12176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55" tIns="20955" rIns="20955" bIns="20955"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a:solidFill>
                <a:srgbClr val="FF0000"/>
              </a:solidFill>
            </a:rPr>
            <a:t>UPPER CIRCUIT</a:t>
          </a:r>
        </a:p>
        <a:p>
          <a:pPr marL="228600" lvl="1" indent="-228600" algn="l" defTabSz="1155700">
            <a:lnSpc>
              <a:spcPct val="90000"/>
            </a:lnSpc>
            <a:spcBef>
              <a:spcPct val="0"/>
            </a:spcBef>
            <a:spcAft>
              <a:spcPct val="15000"/>
            </a:spcAft>
            <a:buChar char="•"/>
          </a:pPr>
          <a:r>
            <a:rPr lang="en-US" sz="2600" kern="1200" dirty="0">
              <a:solidFill>
                <a:srgbClr val="FF0000"/>
              </a:solidFill>
            </a:rPr>
            <a:t>LOWER CIRCUIT</a:t>
          </a:r>
        </a:p>
      </dsp:txBody>
      <dsp:txXfrm>
        <a:off x="2952931" y="983170"/>
        <a:ext cx="2422129" cy="1217616"/>
      </dsp:txXfrm>
    </dsp:sp>
    <dsp:sp modelId="{60E4648B-6080-4EB2-83C1-AFC909941563}">
      <dsp:nvSpPr>
        <dsp:cNvPr id="0" name=""/>
        <dsp:cNvSpPr/>
      </dsp:nvSpPr>
      <dsp:spPr>
        <a:xfrm>
          <a:off x="715323" y="1156873"/>
          <a:ext cx="1782879" cy="891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1866900">
            <a:lnSpc>
              <a:spcPct val="90000"/>
            </a:lnSpc>
            <a:spcBef>
              <a:spcPct val="0"/>
            </a:spcBef>
            <a:spcAft>
              <a:spcPct val="35000"/>
            </a:spcAft>
            <a:buNone/>
          </a:pPr>
          <a:r>
            <a:rPr lang="en-US" sz="4200" kern="1200" dirty="0"/>
            <a:t>CIRCUIT</a:t>
          </a:r>
        </a:p>
      </dsp:txBody>
      <dsp:txXfrm>
        <a:off x="715323" y="1156873"/>
        <a:ext cx="1782879" cy="8913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FFA548-B35A-4ADD-8A87-60DA9B2A25C5}">
      <dsp:nvSpPr>
        <dsp:cNvPr id="0" name=""/>
        <dsp:cNvSpPr/>
      </dsp:nvSpPr>
      <dsp:spPr>
        <a:xfrm>
          <a:off x="2327563" y="1847880"/>
          <a:ext cx="1273752" cy="442129"/>
        </a:xfrm>
        <a:custGeom>
          <a:avLst/>
          <a:gdLst/>
          <a:ahLst/>
          <a:cxnLst/>
          <a:rect l="0" t="0" r="0" b="0"/>
          <a:pathLst>
            <a:path>
              <a:moveTo>
                <a:pt x="0" y="0"/>
              </a:moveTo>
              <a:lnTo>
                <a:pt x="0" y="221064"/>
              </a:lnTo>
              <a:lnTo>
                <a:pt x="1273752" y="221064"/>
              </a:lnTo>
              <a:lnTo>
                <a:pt x="1273752" y="442129"/>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0E54321-81EA-4DB5-8D1F-B073B89724C0}">
      <dsp:nvSpPr>
        <dsp:cNvPr id="0" name=""/>
        <dsp:cNvSpPr/>
      </dsp:nvSpPr>
      <dsp:spPr>
        <a:xfrm>
          <a:off x="1053810" y="1847880"/>
          <a:ext cx="1273752" cy="442129"/>
        </a:xfrm>
        <a:custGeom>
          <a:avLst/>
          <a:gdLst/>
          <a:ahLst/>
          <a:cxnLst/>
          <a:rect l="0" t="0" r="0" b="0"/>
          <a:pathLst>
            <a:path>
              <a:moveTo>
                <a:pt x="1273752" y="0"/>
              </a:moveTo>
              <a:lnTo>
                <a:pt x="1273752" y="221064"/>
              </a:lnTo>
              <a:lnTo>
                <a:pt x="0" y="221064"/>
              </a:lnTo>
              <a:lnTo>
                <a:pt x="0" y="442129"/>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C409363-6F2F-460B-9362-C5F4E0049457}">
      <dsp:nvSpPr>
        <dsp:cNvPr id="0" name=""/>
        <dsp:cNvSpPr/>
      </dsp:nvSpPr>
      <dsp:spPr>
        <a:xfrm>
          <a:off x="1801219" y="795192"/>
          <a:ext cx="1052688" cy="1052688"/>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5D3853-1BAD-4D77-9D19-AB4ADB6611CC}">
      <dsp:nvSpPr>
        <dsp:cNvPr id="0" name=""/>
        <dsp:cNvSpPr/>
      </dsp:nvSpPr>
      <dsp:spPr>
        <a:xfrm>
          <a:off x="1801219" y="795192"/>
          <a:ext cx="1052688" cy="1052688"/>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43E9F3F-8B5B-4096-906A-3C696FFCA51C}">
      <dsp:nvSpPr>
        <dsp:cNvPr id="0" name=""/>
        <dsp:cNvSpPr/>
      </dsp:nvSpPr>
      <dsp:spPr>
        <a:xfrm>
          <a:off x="1274875" y="984676"/>
          <a:ext cx="2105376" cy="673720"/>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kern="1200" dirty="0"/>
            <a:t>Depository</a:t>
          </a:r>
        </a:p>
      </dsp:txBody>
      <dsp:txXfrm>
        <a:off x="1274875" y="984676"/>
        <a:ext cx="2105376" cy="673720"/>
      </dsp:txXfrm>
    </dsp:sp>
    <dsp:sp modelId="{9EE5D468-CF96-4291-953C-5526CBD14133}">
      <dsp:nvSpPr>
        <dsp:cNvPr id="0" name=""/>
        <dsp:cNvSpPr/>
      </dsp:nvSpPr>
      <dsp:spPr>
        <a:xfrm>
          <a:off x="527466" y="2290010"/>
          <a:ext cx="1052688" cy="1052688"/>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9AE655-31FD-4A16-A25C-9E0E18A9B765}">
      <dsp:nvSpPr>
        <dsp:cNvPr id="0" name=""/>
        <dsp:cNvSpPr/>
      </dsp:nvSpPr>
      <dsp:spPr>
        <a:xfrm>
          <a:off x="527466" y="2290010"/>
          <a:ext cx="1052688" cy="1052688"/>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503FF1-D69A-4A01-9E9A-474FC0EDAEAC}">
      <dsp:nvSpPr>
        <dsp:cNvPr id="0" name=""/>
        <dsp:cNvSpPr/>
      </dsp:nvSpPr>
      <dsp:spPr>
        <a:xfrm>
          <a:off x="1122" y="2479493"/>
          <a:ext cx="2105376" cy="673720"/>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IN" sz="3600" b="0" i="0" kern="1200" dirty="0"/>
            <a:t>NSDL</a:t>
          </a:r>
          <a:endParaRPr lang="en-US" sz="3600" kern="1200" dirty="0"/>
        </a:p>
      </dsp:txBody>
      <dsp:txXfrm>
        <a:off x="1122" y="2479493"/>
        <a:ext cx="2105376" cy="673720"/>
      </dsp:txXfrm>
    </dsp:sp>
    <dsp:sp modelId="{F3BC2E9F-2DD0-4A35-AC07-167C03005910}">
      <dsp:nvSpPr>
        <dsp:cNvPr id="0" name=""/>
        <dsp:cNvSpPr/>
      </dsp:nvSpPr>
      <dsp:spPr>
        <a:xfrm>
          <a:off x="3074972" y="2290010"/>
          <a:ext cx="1052688" cy="1052688"/>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0BFF3E0-77F0-46FF-A49D-8EE0E16DA643}">
      <dsp:nvSpPr>
        <dsp:cNvPr id="0" name=""/>
        <dsp:cNvSpPr/>
      </dsp:nvSpPr>
      <dsp:spPr>
        <a:xfrm>
          <a:off x="3074972" y="2290010"/>
          <a:ext cx="1052688" cy="1052688"/>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06F7403-8050-4AE5-A70A-1C12B2CF98E1}">
      <dsp:nvSpPr>
        <dsp:cNvPr id="0" name=""/>
        <dsp:cNvSpPr/>
      </dsp:nvSpPr>
      <dsp:spPr>
        <a:xfrm>
          <a:off x="2548628" y="2479493"/>
          <a:ext cx="2105376" cy="673720"/>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IN" sz="3600" b="0" i="0" kern="1200" dirty="0"/>
            <a:t>CDSL</a:t>
          </a:r>
          <a:endParaRPr lang="en-US" sz="3600" kern="1200" dirty="0"/>
        </a:p>
      </dsp:txBody>
      <dsp:txXfrm>
        <a:off x="2548628" y="2479493"/>
        <a:ext cx="2105376" cy="6737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D6BB9F-0D37-488F-A116-58F38939635D}">
      <dsp:nvSpPr>
        <dsp:cNvPr id="0" name=""/>
        <dsp:cNvSpPr/>
      </dsp:nvSpPr>
      <dsp:spPr>
        <a:xfrm>
          <a:off x="1333" y="2051202"/>
          <a:ext cx="2235358" cy="111767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outerShdw blurRad="63500" dist="25400" dir="147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kern="1200" dirty="0"/>
            <a:t>Types of Dividend</a:t>
          </a:r>
        </a:p>
      </dsp:txBody>
      <dsp:txXfrm>
        <a:off x="34069" y="2083938"/>
        <a:ext cx="2169886" cy="1052207"/>
      </dsp:txXfrm>
    </dsp:sp>
    <dsp:sp modelId="{C66FE3AE-F78A-4735-A376-E9B770844BDC}">
      <dsp:nvSpPr>
        <dsp:cNvPr id="0" name=""/>
        <dsp:cNvSpPr/>
      </dsp:nvSpPr>
      <dsp:spPr>
        <a:xfrm rot="17689020">
          <a:off x="1617679" y="1622532"/>
          <a:ext cx="2133502" cy="38540"/>
        </a:xfrm>
        <a:custGeom>
          <a:avLst/>
          <a:gdLst/>
          <a:ahLst/>
          <a:cxnLst/>
          <a:rect l="0" t="0" r="0" b="0"/>
          <a:pathLst>
            <a:path>
              <a:moveTo>
                <a:pt x="0" y="19270"/>
              </a:moveTo>
              <a:lnTo>
                <a:pt x="2133502" y="19270"/>
              </a:lnTo>
            </a:path>
          </a:pathLst>
        </a:custGeom>
        <a:noFill/>
        <a:ln w="127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2631093" y="1588464"/>
        <a:ext cx="106675" cy="106675"/>
      </dsp:txXfrm>
    </dsp:sp>
    <dsp:sp modelId="{B2577385-48B8-46CC-828C-0D77C935AA5F}">
      <dsp:nvSpPr>
        <dsp:cNvPr id="0" name=""/>
        <dsp:cNvSpPr/>
      </dsp:nvSpPr>
      <dsp:spPr>
        <a:xfrm>
          <a:off x="3132169" y="114722"/>
          <a:ext cx="2235358" cy="111767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a:outerShdw blurRad="63500" dist="25400" dir="147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kern="1200" dirty="0"/>
            <a:t>Cash</a:t>
          </a:r>
        </a:p>
      </dsp:txBody>
      <dsp:txXfrm>
        <a:off x="3164905" y="147458"/>
        <a:ext cx="2169886" cy="1052207"/>
      </dsp:txXfrm>
    </dsp:sp>
    <dsp:sp modelId="{432F1696-007B-489B-AFE6-8866B69232F4}">
      <dsp:nvSpPr>
        <dsp:cNvPr id="0" name=""/>
        <dsp:cNvSpPr/>
      </dsp:nvSpPr>
      <dsp:spPr>
        <a:xfrm rot="19457599">
          <a:off x="2133193" y="2269439"/>
          <a:ext cx="1101141" cy="38540"/>
        </a:xfrm>
        <a:custGeom>
          <a:avLst/>
          <a:gdLst/>
          <a:ahLst/>
          <a:cxnLst/>
          <a:rect l="0" t="0" r="0" b="0"/>
          <a:pathLst>
            <a:path>
              <a:moveTo>
                <a:pt x="0" y="19270"/>
              </a:moveTo>
              <a:lnTo>
                <a:pt x="1101141" y="19270"/>
              </a:lnTo>
            </a:path>
          </a:pathLst>
        </a:custGeom>
        <a:noFill/>
        <a:ln w="127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56235" y="2261181"/>
        <a:ext cx="55057" cy="55057"/>
      </dsp:txXfrm>
    </dsp:sp>
    <dsp:sp modelId="{5938CB4A-205E-4A39-B9B6-054D70A5D88E}">
      <dsp:nvSpPr>
        <dsp:cNvPr id="0" name=""/>
        <dsp:cNvSpPr/>
      </dsp:nvSpPr>
      <dsp:spPr>
        <a:xfrm>
          <a:off x="3130835" y="1408537"/>
          <a:ext cx="2235358" cy="111767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a:outerShdw blurRad="63500" dist="25400" dir="147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kern="1200" dirty="0"/>
            <a:t>Stock</a:t>
          </a:r>
        </a:p>
      </dsp:txBody>
      <dsp:txXfrm>
        <a:off x="3163571" y="1441273"/>
        <a:ext cx="2169886" cy="1052207"/>
      </dsp:txXfrm>
    </dsp:sp>
    <dsp:sp modelId="{8BD87AB2-0D95-46BF-9AD5-B9DC4E5CE5E7}">
      <dsp:nvSpPr>
        <dsp:cNvPr id="0" name=""/>
        <dsp:cNvSpPr/>
      </dsp:nvSpPr>
      <dsp:spPr>
        <a:xfrm rot="2142401">
          <a:off x="2133193" y="2912105"/>
          <a:ext cx="1101141" cy="38540"/>
        </a:xfrm>
        <a:custGeom>
          <a:avLst/>
          <a:gdLst/>
          <a:ahLst/>
          <a:cxnLst/>
          <a:rect l="0" t="0" r="0" b="0"/>
          <a:pathLst>
            <a:path>
              <a:moveTo>
                <a:pt x="0" y="19270"/>
              </a:moveTo>
              <a:lnTo>
                <a:pt x="1101141" y="19270"/>
              </a:lnTo>
            </a:path>
          </a:pathLst>
        </a:custGeom>
        <a:noFill/>
        <a:ln w="127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56235" y="2903846"/>
        <a:ext cx="55057" cy="55057"/>
      </dsp:txXfrm>
    </dsp:sp>
    <dsp:sp modelId="{6B425BA0-BCA0-4710-9377-71AC031808CF}">
      <dsp:nvSpPr>
        <dsp:cNvPr id="0" name=""/>
        <dsp:cNvSpPr/>
      </dsp:nvSpPr>
      <dsp:spPr>
        <a:xfrm>
          <a:off x="3130835" y="2693868"/>
          <a:ext cx="2235358" cy="111767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a:outerShdw blurRad="63500" dist="25400" dir="147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kern="1200" dirty="0"/>
            <a:t>Property</a:t>
          </a:r>
        </a:p>
      </dsp:txBody>
      <dsp:txXfrm>
        <a:off x="3163571" y="2726604"/>
        <a:ext cx="2169886" cy="1052207"/>
      </dsp:txXfrm>
    </dsp:sp>
    <dsp:sp modelId="{D81E6CA1-A70C-4EC7-AA26-854183C50A82}">
      <dsp:nvSpPr>
        <dsp:cNvPr id="0" name=""/>
        <dsp:cNvSpPr/>
      </dsp:nvSpPr>
      <dsp:spPr>
        <a:xfrm rot="3907178">
          <a:off x="1621141" y="3554770"/>
          <a:ext cx="2125244" cy="38540"/>
        </a:xfrm>
        <a:custGeom>
          <a:avLst/>
          <a:gdLst/>
          <a:ahLst/>
          <a:cxnLst/>
          <a:rect l="0" t="0" r="0" b="0"/>
          <a:pathLst>
            <a:path>
              <a:moveTo>
                <a:pt x="0" y="19270"/>
              </a:moveTo>
              <a:lnTo>
                <a:pt x="2125244" y="19270"/>
              </a:lnTo>
            </a:path>
          </a:pathLst>
        </a:custGeom>
        <a:noFill/>
        <a:ln w="127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2630632" y="3520909"/>
        <a:ext cx="106262" cy="106262"/>
      </dsp:txXfrm>
    </dsp:sp>
    <dsp:sp modelId="{001FB8CF-4826-420B-B8BE-4A05DA92222B}">
      <dsp:nvSpPr>
        <dsp:cNvPr id="0" name=""/>
        <dsp:cNvSpPr/>
      </dsp:nvSpPr>
      <dsp:spPr>
        <a:xfrm>
          <a:off x="3130835" y="3979199"/>
          <a:ext cx="2235358" cy="111767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a:outerShdw blurRad="63500" dist="25400" dir="147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kern="1200" dirty="0"/>
            <a:t>Other</a:t>
          </a:r>
        </a:p>
      </dsp:txBody>
      <dsp:txXfrm>
        <a:off x="3163571" y="4011935"/>
        <a:ext cx="2169886" cy="1052207"/>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1658A34-83F4-4B2E-BC5A-DE51EE8822F9}" type="datetimeFigureOut">
              <a:rPr lang="en-US" smtClean="0"/>
              <a:t>1/19/2022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78FE58C-C1A6-4C4C-90C2-B7F5B0504B2D}" type="slidenum">
              <a:rPr lang="en-US" smtClean="0"/>
              <a:t>‹#›</a:t>
            </a:fld>
            <a:endParaRPr lang="en-US"/>
          </a:p>
        </p:txBody>
      </p:sp>
    </p:spTree>
    <p:extLst>
      <p:ext uri="{BB962C8B-B14F-4D97-AF65-F5344CB8AC3E}">
        <p14:creationId xmlns:p14="http://schemas.microsoft.com/office/powerpoint/2010/main" val="40346050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2E1917-0BAF-4687-978A-82FFF05559C3}" type="datetimeFigureOut">
              <a:rPr lang="en-US" smtClean="0"/>
              <a:t>1/19/2022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0E1E9A-E921-4174-A0FC-51868D7AC568}" type="slidenum">
              <a:rPr lang="en-US" smtClean="0"/>
              <a:t>‹#›</a:t>
            </a:fld>
            <a:endParaRPr lang="en-US"/>
          </a:p>
        </p:txBody>
      </p:sp>
    </p:spTree>
    <p:extLst>
      <p:ext uri="{BB962C8B-B14F-4D97-AF65-F5344CB8AC3E}">
        <p14:creationId xmlns:p14="http://schemas.microsoft.com/office/powerpoint/2010/main" val="373786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1400"/>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accent3">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EAB7D7-3608-4730-B2E2-670834DF882C}" type="datetimeFigureOut">
              <a:rPr lang="en-US" smtClean="0"/>
              <a:t>1/19/2022</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64670562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EAB7D7-3608-4730-B2E2-670834DF882C}" type="datetimeFigureOut">
              <a:rPr lang="en-US" smtClean="0"/>
              <a:t>1/19/2022</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19879397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1658" y="1709738"/>
            <a:ext cx="10105791" cy="2862262"/>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1241658" y="4589463"/>
            <a:ext cx="10105791"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p>
            <a:fld id="{84EAB7D7-3608-4730-B2E2-670834DF882C}" type="datetimeFigureOut">
              <a:rPr lang="en-US" smtClean="0"/>
              <a:t>1/19/2022</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406768679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69700" y="1825625"/>
            <a:ext cx="475488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5325" y="1825625"/>
            <a:ext cx="475488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EAB7D7-3608-4730-B2E2-670834DF882C}" type="datetimeFigureOut">
              <a:rPr lang="en-US" smtClean="0"/>
              <a:t>1/19/2022</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063680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324100" y="274638"/>
            <a:ext cx="9023350" cy="1143000"/>
          </a:xfrm>
        </p:spPr>
        <p:txBody>
          <a:bodyPr/>
          <a:lstStyle/>
          <a:p>
            <a:r>
              <a:rPr lang="en-US"/>
              <a:t>Click to edit Master title style</a:t>
            </a:r>
          </a:p>
        </p:txBody>
      </p:sp>
      <p:sp>
        <p:nvSpPr>
          <p:cNvPr id="3" name="Text Placeholder 2"/>
          <p:cNvSpPr>
            <a:spLocks noGrp="1"/>
          </p:cNvSpPr>
          <p:nvPr>
            <p:ph type="body" idx="1"/>
          </p:nvPr>
        </p:nvSpPr>
        <p:spPr>
          <a:xfrm>
            <a:off x="1562100" y="1489075"/>
            <a:ext cx="4754880" cy="641350"/>
          </a:xfrm>
          <a:noFill/>
          <a:ln>
            <a:noFill/>
          </a:ln>
        </p:spPr>
        <p:txBody>
          <a:bodyPr anchor="b"/>
          <a:lstStyle>
            <a:lvl1pPr marL="0" indent="0">
              <a:buNone/>
              <a:defRPr sz="2400" b="0">
                <a:solidFill>
                  <a:schemeClr val="accent3">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62100" y="2193925"/>
            <a:ext cx="475488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98920" y="1489075"/>
            <a:ext cx="4754880" cy="641350"/>
          </a:xfrm>
          <a:noFill/>
          <a:ln>
            <a:noFill/>
          </a:ln>
        </p:spPr>
        <p:txBody>
          <a:bodyPr anchor="b"/>
          <a:lstStyle>
            <a:lvl1pPr marL="0" indent="0">
              <a:buNone/>
              <a:defRPr sz="2400" b="0">
                <a:solidFill>
                  <a:schemeClr val="accent3">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98920" y="2193925"/>
            <a:ext cx="475488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EAB7D7-3608-4730-B2E2-670834DF882C}" type="datetimeFigureOut">
              <a:rPr lang="en-US" smtClean="0"/>
              <a:t>1/19/2022</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23166152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EAB7D7-3608-4730-B2E2-670834DF882C}" type="datetimeFigureOut">
              <a:rPr lang="en-US" smtClean="0"/>
              <a:t>1/19/2022</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51058622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EAB7D7-3608-4730-B2E2-670834DF882C}" type="datetimeFigureOut">
              <a:rPr lang="en-US" smtClean="0"/>
              <a:t>1/19/2022</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21514140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62100"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678905" y="987425"/>
            <a:ext cx="567648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AB7D7-3608-4730-B2E2-670834DF882C}" type="datetimeFigureOut">
              <a:rPr lang="en-US" smtClean="0"/>
              <a:t>1/19/2022</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19871205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9" name="Title 1"/>
          <p:cNvSpPr>
            <a:spLocks noGrp="1"/>
          </p:cNvSpPr>
          <p:nvPr>
            <p:ph type="title"/>
          </p:nvPr>
        </p:nvSpPr>
        <p:spPr>
          <a:xfrm>
            <a:off x="1562100" y="457200"/>
            <a:ext cx="3932237" cy="1600200"/>
          </a:xfrm>
        </p:spPr>
        <p:txBody>
          <a:bodyPr anchor="b"/>
          <a:lstStyle>
            <a:lvl1pPr>
              <a:defRPr sz="32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5678904" y="987425"/>
            <a:ext cx="5678424"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AB7D7-3608-4730-B2E2-670834DF882C}" type="datetimeFigureOut">
              <a:rPr lang="en-US" smtClean="0"/>
              <a:t>1/19/2022</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61935964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562100" y="1825625"/>
            <a:ext cx="9791700" cy="43513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EAB7D7-3608-4730-B2E2-670834DF882C}" type="datetimeFigureOut">
              <a:rPr lang="en-US" smtClean="0"/>
              <a:t>1/19/2022</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82188521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62100" y="365125"/>
            <a:ext cx="70104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EAB7D7-3608-4730-B2E2-670834DF882C}" type="datetimeFigureOut">
              <a:rPr lang="en-US" smtClean="0"/>
              <a:t>1/19/2022</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38883014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9" name="Title 1"/>
          <p:cNvSpPr>
            <a:spLocks noGrp="1"/>
          </p:cNvSpPr>
          <p:nvPr>
            <p:ph type="title"/>
          </p:nvPr>
        </p:nvSpPr>
        <p:spPr>
          <a:xfrm>
            <a:off x="1562100" y="457200"/>
            <a:ext cx="3932237" cy="1600200"/>
          </a:xfrm>
        </p:spPr>
        <p:txBody>
          <a:bodyPr anchor="b"/>
          <a:lstStyle>
            <a:lvl1pPr>
              <a:defRPr sz="32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5678904" y="987425"/>
            <a:ext cx="5678424"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AB7D7-3608-4730-B2E2-670834DF882C}" type="datetimeFigureOut">
              <a:rPr lang="en-US" smtClean="0"/>
              <a:t>1/19/2022</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41388885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324100" y="365125"/>
            <a:ext cx="9029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62100" y="1825625"/>
            <a:ext cx="9791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62100" y="6356350"/>
            <a:ext cx="2552700"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84EAB7D7-3608-4730-B2E2-670834DF882C}" type="datetimeFigureOut">
              <a:rPr lang="en-US" smtClean="0"/>
              <a:pPr/>
              <a:t>1/19/2022</a:t>
            </a:fld>
            <a:endParaRPr lang="en-US"/>
          </a:p>
        </p:txBody>
      </p:sp>
      <p:sp>
        <p:nvSpPr>
          <p:cNvPr id="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r>
              <a:rPr lang="en-US"/>
              <a:t>Add a footer</a:t>
            </a:r>
            <a:endParaRPr lang="en-US" dirty="0"/>
          </a:p>
        </p:txBody>
      </p:sp>
      <p:sp>
        <p:nvSpPr>
          <p:cNvPr id="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B7BAC7-FE87-40F6-AA24-4F4685D1B022}" type="slidenum">
              <a:rPr lang="en-US" smtClean="0"/>
              <a:pPr/>
              <a:t>‹#›</a:t>
            </a:fld>
            <a:endParaRPr lang="en-US"/>
          </a:p>
        </p:txBody>
      </p:sp>
    </p:spTree>
    <p:extLst>
      <p:ext uri="{BB962C8B-B14F-4D97-AF65-F5344CB8AC3E}">
        <p14:creationId xmlns:p14="http://schemas.microsoft.com/office/powerpoint/2010/main" val="321936725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81" r:id="rId12"/>
  </p:sldLayoutIdLst>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xStyles>
    <p:titleStyle>
      <a:lvl1pPr algn="l" defTabSz="914400" rtl="0" eaLnBrk="1" latinLnBrk="0" hangingPunct="1">
        <a:spcBef>
          <a:spcPct val="0"/>
        </a:spcBef>
        <a:buNone/>
        <a:defRPr sz="4400"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ct val="30000"/>
        </a:spcBef>
        <a:buClr>
          <a:schemeClr val="accent3"/>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3"/>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3"/>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pos="1464" userDrawn="1">
          <p15:clr>
            <a:srgbClr val="F26B43"/>
          </p15:clr>
        </p15:guide>
        <p15:guide id="3" pos="7152" userDrawn="1">
          <p15:clr>
            <a:srgbClr val="F26B43"/>
          </p15:clr>
        </p15:guide>
        <p15:guide id="4" pos="984" userDrawn="1">
          <p15:clr>
            <a:srgbClr val="F26B43"/>
          </p15:clr>
        </p15:guide>
        <p15:guide id="5"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moneycontrol.com/india/stockpricequote/banksprivatesector/hdfcbank/HDF01"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2192000" cy="729673"/>
          </a:xfrm>
          <a:ln>
            <a:noFill/>
          </a:ln>
        </p:spPr>
        <p:txBody>
          <a:bodyPr>
            <a:normAutofit/>
          </a:bodyPr>
          <a:lstStyle/>
          <a:p>
            <a:r>
              <a:rPr lang="en-US" sz="4000" b="1" dirty="0"/>
              <a:t>EQUITY CAPITAL</a:t>
            </a:r>
          </a:p>
        </p:txBody>
      </p:sp>
      <p:sp>
        <p:nvSpPr>
          <p:cNvPr id="5" name="TextBox 4"/>
          <p:cNvSpPr txBox="1"/>
          <p:nvPr/>
        </p:nvSpPr>
        <p:spPr>
          <a:xfrm>
            <a:off x="1339273" y="1219260"/>
            <a:ext cx="9744363" cy="369332"/>
          </a:xfrm>
          <a:prstGeom prst="rect">
            <a:avLst/>
          </a:prstGeom>
          <a:noFill/>
          <a:ln>
            <a:noFill/>
          </a:ln>
        </p:spPr>
        <p:txBody>
          <a:bodyPr wrap="square" rtlCol="0" anchor="ctr" anchorCtr="1">
            <a:spAutoFit/>
          </a:bodyPr>
          <a:lstStyle/>
          <a:p>
            <a:pPr marL="285750" indent="-285750">
              <a:buFont typeface="Wingdings" panose="05000000000000000000" pitchFamily="2" charset="2"/>
              <a:buChar char="Ø"/>
            </a:pPr>
            <a:r>
              <a:rPr lang="en-US" dirty="0"/>
              <a:t>Equity capital is funds paid into a business by investors in exchange for common or preferred stock.</a:t>
            </a:r>
            <a:endParaRPr lang="en-IN" dirty="0"/>
          </a:p>
        </p:txBody>
      </p:sp>
      <p:sp>
        <p:nvSpPr>
          <p:cNvPr id="6" name="TextBox 5"/>
          <p:cNvSpPr txBox="1"/>
          <p:nvPr/>
        </p:nvSpPr>
        <p:spPr>
          <a:xfrm>
            <a:off x="1330036" y="1842809"/>
            <a:ext cx="8617527" cy="923330"/>
          </a:xfrm>
          <a:prstGeom prst="rect">
            <a:avLst/>
          </a:prstGeom>
          <a:noFill/>
          <a:ln>
            <a:noFill/>
          </a:ln>
        </p:spPr>
        <p:txBody>
          <a:bodyPr wrap="square" rtlCol="0" anchor="ctr" anchorCtr="1">
            <a:spAutoFit/>
          </a:bodyPr>
          <a:lstStyle/>
          <a:p>
            <a:r>
              <a:rPr lang="en-IN" dirty="0"/>
              <a:t>Equity capital= Total No. of share * Face value</a:t>
            </a:r>
          </a:p>
          <a:p>
            <a:r>
              <a:rPr lang="en-IN" dirty="0"/>
              <a:t>Equity capital= 10cr * 10rs</a:t>
            </a:r>
          </a:p>
          <a:p>
            <a:r>
              <a:rPr lang="en-IN" dirty="0"/>
              <a:t>                        =100cr</a:t>
            </a:r>
          </a:p>
        </p:txBody>
      </p:sp>
      <p:sp>
        <p:nvSpPr>
          <p:cNvPr id="3" name="TextBox 2"/>
          <p:cNvSpPr txBox="1"/>
          <p:nvPr/>
        </p:nvSpPr>
        <p:spPr>
          <a:xfrm>
            <a:off x="1140739" y="2899691"/>
            <a:ext cx="3421636" cy="923330"/>
          </a:xfrm>
          <a:prstGeom prst="rect">
            <a:avLst/>
          </a:prstGeom>
          <a:noFill/>
          <a:ln>
            <a:noFill/>
          </a:ln>
        </p:spPr>
        <p:txBody>
          <a:bodyPr wrap="square" rtlCol="0" anchor="ctr" anchorCtr="1">
            <a:spAutoFit/>
          </a:bodyPr>
          <a:lstStyle/>
          <a:p>
            <a:r>
              <a:rPr lang="en-IN" dirty="0"/>
              <a:t>Example:-</a:t>
            </a:r>
          </a:p>
          <a:p>
            <a:r>
              <a:rPr lang="en-IN" dirty="0"/>
              <a:t>Capital structure of SBI</a:t>
            </a:r>
          </a:p>
          <a:p>
            <a:r>
              <a:rPr lang="en-IN" dirty="0"/>
              <a:t>2016 -2017</a:t>
            </a:r>
          </a:p>
        </p:txBody>
      </p:sp>
      <p:sp>
        <p:nvSpPr>
          <p:cNvPr id="8" name="TextBox 7"/>
          <p:cNvSpPr txBox="1"/>
          <p:nvPr/>
        </p:nvSpPr>
        <p:spPr>
          <a:xfrm>
            <a:off x="1251430" y="4276397"/>
            <a:ext cx="8617527" cy="923330"/>
          </a:xfrm>
          <a:prstGeom prst="rect">
            <a:avLst/>
          </a:prstGeom>
          <a:noFill/>
          <a:ln>
            <a:noFill/>
          </a:ln>
        </p:spPr>
        <p:txBody>
          <a:bodyPr wrap="square" rtlCol="0" anchor="ctr" anchorCtr="1">
            <a:spAutoFit/>
          </a:bodyPr>
          <a:lstStyle/>
          <a:p>
            <a:r>
              <a:rPr lang="en-IN" dirty="0"/>
              <a:t>Equity capital= Total No. of share * Face value</a:t>
            </a:r>
          </a:p>
          <a:p>
            <a:r>
              <a:rPr lang="en-IN" dirty="0"/>
              <a:t>Equity capital= 797.43cr * 1rs</a:t>
            </a:r>
          </a:p>
          <a:p>
            <a:r>
              <a:rPr lang="en-IN" dirty="0"/>
              <a:t>                        = 797.43cr</a:t>
            </a:r>
          </a:p>
        </p:txBody>
      </p:sp>
    </p:spTree>
    <p:extLst>
      <p:ext uri="{BB962C8B-B14F-4D97-AF65-F5344CB8AC3E}">
        <p14:creationId xmlns:p14="http://schemas.microsoft.com/office/powerpoint/2010/main" val="92307800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3"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65017"/>
          </a:xfrm>
        </p:spPr>
        <p:txBody>
          <a:bodyPr>
            <a:normAutofit fontScale="90000"/>
          </a:bodyPr>
          <a:lstStyle/>
          <a:p>
            <a:pPr algn="ctr"/>
            <a:r>
              <a:rPr lang="en-IN" b="1" dirty="0"/>
              <a:t>MARKET CAPITALISATION</a:t>
            </a:r>
            <a:endParaRPr lang="en-IN" dirty="0"/>
          </a:p>
        </p:txBody>
      </p:sp>
      <p:sp>
        <p:nvSpPr>
          <p:cNvPr id="4" name="TextBox 3"/>
          <p:cNvSpPr txBox="1"/>
          <p:nvPr/>
        </p:nvSpPr>
        <p:spPr>
          <a:xfrm>
            <a:off x="637309" y="619268"/>
            <a:ext cx="11222182" cy="2585323"/>
          </a:xfrm>
          <a:prstGeom prst="rect">
            <a:avLst/>
          </a:prstGeom>
          <a:noFill/>
          <a:ln>
            <a:noFill/>
          </a:ln>
        </p:spPr>
        <p:txBody>
          <a:bodyPr wrap="square" rtlCol="0" anchor="ctr" anchorCtr="1">
            <a:spAutoFit/>
          </a:bodyPr>
          <a:lstStyle/>
          <a:p>
            <a:pPr marL="285750" indent="-285750">
              <a:buFont typeface="Wingdings" panose="05000000000000000000" pitchFamily="2" charset="2"/>
              <a:buChar char="Ø"/>
            </a:pPr>
            <a:r>
              <a:rPr lang="en-US" dirty="0"/>
              <a:t>The value of a company that is traded on the stock market, calculated by multiplying the total number of shares by the present share price.</a:t>
            </a:r>
          </a:p>
          <a:p>
            <a:endParaRPr lang="en-US" dirty="0"/>
          </a:p>
          <a:p>
            <a:pPr marL="285750" indent="-285750">
              <a:buFont typeface="Wingdings" panose="05000000000000000000" pitchFamily="2" charset="2"/>
              <a:buChar char="Ø"/>
            </a:pPr>
            <a:r>
              <a:rPr lang="en-US" dirty="0"/>
              <a:t>The formula for </a:t>
            </a:r>
            <a:r>
              <a:rPr lang="en-US" i="1" dirty="0"/>
              <a:t>market capitalization</a:t>
            </a:r>
            <a:r>
              <a:rPr lang="en-US" dirty="0"/>
              <a:t> is:</a:t>
            </a:r>
          </a:p>
          <a:p>
            <a:endParaRPr lang="en-US" dirty="0"/>
          </a:p>
          <a:p>
            <a:r>
              <a:rPr lang="en-US" dirty="0"/>
              <a:t>	</a:t>
            </a:r>
            <a:r>
              <a:rPr lang="en-US" b="1" dirty="0"/>
              <a:t>Market Capitalization = Current Stock Price x No. of Shares</a:t>
            </a:r>
          </a:p>
          <a:p>
            <a:r>
              <a:rPr lang="en-US" b="1" dirty="0"/>
              <a:t>			     =100 * 10cr</a:t>
            </a:r>
          </a:p>
          <a:p>
            <a:r>
              <a:rPr lang="en-US" b="1" dirty="0"/>
              <a:t>			     =1000cr</a:t>
            </a:r>
          </a:p>
          <a:p>
            <a:endParaRPr lang="en-IN"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7346" y="3408219"/>
            <a:ext cx="8552872" cy="3235614"/>
          </a:xfrm>
          <a:prstGeom prst="rect">
            <a:avLst/>
          </a:prstGeom>
          <a:ln>
            <a:noFill/>
          </a:ln>
        </p:spPr>
      </p:pic>
    </p:spTree>
    <p:extLst>
      <p:ext uri="{BB962C8B-B14F-4D97-AF65-F5344CB8AC3E}">
        <p14:creationId xmlns:p14="http://schemas.microsoft.com/office/powerpoint/2010/main" val="129444742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nodeType="click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1000" fill="hold"/>
                                        <p:tgtEl>
                                          <p:spTgt spid="7"/>
                                        </p:tgtEl>
                                        <p:attrNameLst>
                                          <p:attrName>ppt_w</p:attrName>
                                        </p:attrNameLst>
                                      </p:cBhvr>
                                      <p:tavLst>
                                        <p:tav tm="0">
                                          <p:val>
                                            <p:fltVal val="0"/>
                                          </p:val>
                                        </p:tav>
                                        <p:tav tm="100000">
                                          <p:val>
                                            <p:strVal val="#ppt_w"/>
                                          </p:val>
                                        </p:tav>
                                      </p:tavLst>
                                    </p:anim>
                                    <p:anim calcmode="lin" valueType="num">
                                      <p:cBhvr>
                                        <p:cTn id="50" dur="1000" fill="hold"/>
                                        <p:tgtEl>
                                          <p:spTgt spid="7"/>
                                        </p:tgtEl>
                                        <p:attrNameLst>
                                          <p:attrName>ppt_h</p:attrName>
                                        </p:attrNameLst>
                                      </p:cBhvr>
                                      <p:tavLst>
                                        <p:tav tm="0">
                                          <p:val>
                                            <p:fltVal val="0"/>
                                          </p:val>
                                        </p:tav>
                                        <p:tav tm="100000">
                                          <p:val>
                                            <p:strVal val="#ppt_h"/>
                                          </p:val>
                                        </p:tav>
                                      </p:tavLst>
                                    </p:anim>
                                    <p:anim calcmode="lin" valueType="num">
                                      <p:cBhvr>
                                        <p:cTn id="51" dur="1000" fill="hold"/>
                                        <p:tgtEl>
                                          <p:spTgt spid="7"/>
                                        </p:tgtEl>
                                        <p:attrNameLst>
                                          <p:attrName>style.rotation</p:attrName>
                                        </p:attrNameLst>
                                      </p:cBhvr>
                                      <p:tavLst>
                                        <p:tav tm="0">
                                          <p:val>
                                            <p:fltVal val="90"/>
                                          </p:val>
                                        </p:tav>
                                        <p:tav tm="100000">
                                          <p:val>
                                            <p:fltVal val="0"/>
                                          </p:val>
                                        </p:tav>
                                      </p:tavLst>
                                    </p:anim>
                                    <p:animEffect transition="in" filter="fade">
                                      <p:cBhvr>
                                        <p:cTn id="5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1573" y="0"/>
            <a:ext cx="6884554" cy="508000"/>
          </a:xfrm>
          <a:noFill/>
          <a:ln>
            <a:noFill/>
          </a:ln>
        </p:spPr>
        <p:txBody>
          <a:bodyPr>
            <a:noAutofit/>
          </a:bodyPr>
          <a:lstStyle/>
          <a:p>
            <a:r>
              <a:rPr lang="en-IN" sz="3600" b="1" dirty="0"/>
              <a:t>MARKET CAPITALISATION</a:t>
            </a:r>
            <a:endParaRPr lang="en-IN" sz="3600" dirty="0"/>
          </a:p>
        </p:txBody>
      </p:sp>
      <p:sp>
        <p:nvSpPr>
          <p:cNvPr id="4" name="Footer Placeholder 3"/>
          <p:cNvSpPr>
            <a:spLocks noGrp="1"/>
          </p:cNvSpPr>
          <p:nvPr>
            <p:ph type="ftr" sz="quarter" idx="11"/>
          </p:nvPr>
        </p:nvSpPr>
        <p:spPr/>
        <p:txBody>
          <a:bodyPr/>
          <a:lstStyle/>
          <a:p>
            <a:r>
              <a:rPr lang="en-US"/>
              <a:t>www.sharemarket.com</a:t>
            </a:r>
            <a:endParaRPr lang="en-US" dirty="0"/>
          </a:p>
        </p:txBody>
      </p:sp>
      <p:sp>
        <p:nvSpPr>
          <p:cNvPr id="7" name="TextBox 6"/>
          <p:cNvSpPr txBox="1"/>
          <p:nvPr/>
        </p:nvSpPr>
        <p:spPr>
          <a:xfrm>
            <a:off x="591126" y="1014312"/>
            <a:ext cx="3168073" cy="5632311"/>
          </a:xfrm>
          <a:prstGeom prst="rect">
            <a:avLst/>
          </a:prstGeom>
          <a:noFill/>
          <a:ln>
            <a:noFill/>
          </a:ln>
        </p:spPr>
        <p:txBody>
          <a:bodyPr wrap="square" rtlCol="0" anchor="ctr" anchorCtr="1">
            <a:spAutoFit/>
          </a:bodyPr>
          <a:lstStyle/>
          <a:p>
            <a:pPr marL="285750" indent="-285750">
              <a:buFont typeface="Wingdings" panose="05000000000000000000" pitchFamily="2" charset="2"/>
              <a:buChar char="Ø"/>
            </a:pPr>
            <a:r>
              <a:rPr lang="en-US" dirty="0"/>
              <a:t>Most small-cap companies are either start-up enterprises or companies in the development stage.</a:t>
            </a:r>
          </a:p>
          <a:p>
            <a:pPr marL="285750" indent="-285750">
              <a:buFont typeface="Wingdings" panose="05000000000000000000" pitchFamily="2" charset="2"/>
              <a:buChar char="Ø"/>
            </a:pPr>
            <a:r>
              <a:rPr lang="en-US" dirty="0"/>
              <a:t>The market capitalization of these companies is less than 5000cr.</a:t>
            </a:r>
          </a:p>
          <a:p>
            <a:pPr marL="285750" indent="-285750">
              <a:buFont typeface="Wingdings" panose="05000000000000000000" pitchFamily="2" charset="2"/>
              <a:buChar char="Ø"/>
            </a:pPr>
            <a:r>
              <a:rPr lang="en-US" dirty="0"/>
              <a:t>This is exactly what makes small-cap stocks a big winner for investors with a long investment horizon and a moderate-to-high risk.</a:t>
            </a:r>
          </a:p>
          <a:p>
            <a:pPr marL="285750" indent="-285750">
              <a:buFont typeface="Wingdings" panose="05000000000000000000" pitchFamily="2" charset="2"/>
              <a:buChar char="Ø"/>
            </a:pPr>
            <a:r>
              <a:rPr lang="en-US" dirty="0"/>
              <a:t>Information on these companies isn’t easily available to all.</a:t>
            </a:r>
          </a:p>
          <a:p>
            <a:pPr marL="285750" indent="-285750">
              <a:buFont typeface="Wingdings" panose="05000000000000000000" pitchFamily="2" charset="2"/>
              <a:buChar char="Ø"/>
            </a:pPr>
            <a:r>
              <a:rPr lang="en-US" dirty="0"/>
              <a:t>Examples of small cap companies </a:t>
            </a:r>
            <a:r>
              <a:rPr lang="en-IN" dirty="0" err="1"/>
              <a:t>Addi</a:t>
            </a:r>
            <a:r>
              <a:rPr lang="en-IN" dirty="0"/>
              <a:t> Industries Ltd.,</a:t>
            </a:r>
            <a:r>
              <a:rPr lang="en-IN" b="1" u="sng" dirty="0"/>
              <a:t> </a:t>
            </a:r>
            <a:r>
              <a:rPr lang="en-IN" dirty="0" err="1"/>
              <a:t>Vijaya</a:t>
            </a:r>
            <a:r>
              <a:rPr lang="en-IN" dirty="0"/>
              <a:t> Bank,</a:t>
            </a:r>
            <a:r>
              <a:rPr lang="en-IN" u="sng" dirty="0"/>
              <a:t> </a:t>
            </a:r>
            <a:r>
              <a:rPr lang="en-IN" dirty="0"/>
              <a:t>Adhunik </a:t>
            </a:r>
            <a:r>
              <a:rPr lang="en-IN" dirty="0" err="1"/>
              <a:t>Metaliks</a:t>
            </a:r>
            <a:r>
              <a:rPr lang="en-IN" dirty="0"/>
              <a:t> Ltd. etc</a:t>
            </a:r>
            <a:endParaRPr lang="en-US" dirty="0"/>
          </a:p>
          <a:p>
            <a:endParaRPr lang="en-IN" dirty="0"/>
          </a:p>
        </p:txBody>
      </p:sp>
      <p:sp>
        <p:nvSpPr>
          <p:cNvPr id="8" name="TextBox 7"/>
          <p:cNvSpPr txBox="1"/>
          <p:nvPr/>
        </p:nvSpPr>
        <p:spPr>
          <a:xfrm>
            <a:off x="8087602" y="1145302"/>
            <a:ext cx="3168073" cy="5355312"/>
          </a:xfrm>
          <a:prstGeom prst="rect">
            <a:avLst/>
          </a:prstGeom>
          <a:noFill/>
          <a:ln>
            <a:noFill/>
          </a:ln>
        </p:spPr>
        <p:txBody>
          <a:bodyPr wrap="square" rtlCol="0" anchor="ctr" anchorCtr="1">
            <a:spAutoFit/>
          </a:bodyPr>
          <a:lstStyle/>
          <a:p>
            <a:pPr marL="285750" indent="-285750">
              <a:buFont typeface="Wingdings" panose="05000000000000000000" pitchFamily="2" charset="2"/>
              <a:buChar char="Ø"/>
            </a:pPr>
            <a:r>
              <a:rPr lang="en-US" dirty="0"/>
              <a:t>These stocks are the first class in market capitalization.</a:t>
            </a:r>
          </a:p>
          <a:p>
            <a:pPr marL="285750" indent="-285750">
              <a:buFont typeface="Wingdings" panose="05000000000000000000" pitchFamily="2" charset="2"/>
              <a:buChar char="Ø"/>
            </a:pPr>
            <a:r>
              <a:rPr lang="en-US" dirty="0"/>
              <a:t>The market capitalization of these companies is very high – above Rs20,000cr. </a:t>
            </a:r>
          </a:p>
          <a:p>
            <a:pPr marL="285750" indent="-285750">
              <a:buFont typeface="Wingdings" panose="05000000000000000000" pitchFamily="2" charset="2"/>
              <a:buChar char="Ø"/>
            </a:pPr>
            <a:r>
              <a:rPr lang="en-US" dirty="0"/>
              <a:t>Large-cap companies have strong market presence and their stocks are generally considered to be very safe (low risk).</a:t>
            </a:r>
          </a:p>
          <a:p>
            <a:pPr marL="285750" indent="-285750">
              <a:buFont typeface="Wingdings" panose="05000000000000000000" pitchFamily="2" charset="2"/>
              <a:buChar char="Ø"/>
            </a:pPr>
            <a:r>
              <a:rPr lang="en-US" dirty="0"/>
              <a:t>information on large-cap companies is very readily available. </a:t>
            </a:r>
          </a:p>
          <a:p>
            <a:pPr marL="285750" indent="-285750">
              <a:buFont typeface="Wingdings" panose="05000000000000000000" pitchFamily="2" charset="2"/>
              <a:buChar char="Ø"/>
            </a:pPr>
            <a:r>
              <a:rPr lang="en-US" dirty="0"/>
              <a:t>examples of large-cap companies include Wipro, TCS, and Infosys, among others.</a:t>
            </a:r>
            <a:br>
              <a:rPr lang="en-US" dirty="0"/>
            </a:br>
            <a:r>
              <a:rPr lang="en-US" dirty="0"/>
              <a:t> </a:t>
            </a:r>
            <a:endParaRPr lang="en-IN" dirty="0"/>
          </a:p>
        </p:txBody>
      </p:sp>
      <p:sp>
        <p:nvSpPr>
          <p:cNvPr id="9" name="TextBox 8"/>
          <p:cNvSpPr txBox="1"/>
          <p:nvPr/>
        </p:nvSpPr>
        <p:spPr>
          <a:xfrm>
            <a:off x="4232564" y="1157022"/>
            <a:ext cx="3368963" cy="5355312"/>
          </a:xfrm>
          <a:prstGeom prst="rect">
            <a:avLst/>
          </a:prstGeom>
          <a:noFill/>
          <a:ln>
            <a:noFill/>
          </a:ln>
        </p:spPr>
        <p:txBody>
          <a:bodyPr wrap="square" rtlCol="0" anchor="ctr" anchorCtr="1">
            <a:spAutoFit/>
          </a:bodyPr>
          <a:lstStyle/>
          <a:p>
            <a:pPr marL="285750" indent="-285750">
              <a:buFont typeface="Wingdings" panose="05000000000000000000" pitchFamily="2" charset="2"/>
              <a:buChar char="Ø"/>
            </a:pPr>
            <a:r>
              <a:rPr lang="en-US" dirty="0"/>
              <a:t>Mid-cap companies can be considered to border large-cap and small-cap companies on both ends of the market capitalization spectrum.</a:t>
            </a:r>
          </a:p>
          <a:p>
            <a:pPr marL="285750" indent="-285750">
              <a:buFont typeface="Wingdings" panose="05000000000000000000" pitchFamily="2" charset="2"/>
              <a:buChar char="Ø"/>
            </a:pPr>
            <a:r>
              <a:rPr lang="en-US" dirty="0"/>
              <a:t>market capitalization lies between Rs5,000-20,000cr.</a:t>
            </a:r>
            <a:endParaRPr lang="en-IN" dirty="0"/>
          </a:p>
          <a:p>
            <a:pPr marL="285750" indent="-285750">
              <a:buFont typeface="Wingdings" panose="05000000000000000000" pitchFamily="2" charset="2"/>
              <a:buChar char="Ø"/>
            </a:pPr>
            <a:r>
              <a:rPr lang="en-US" dirty="0"/>
              <a:t>What attracts investors to mid-cap stocks is the possibility of investing in a company that could become an overnight success.</a:t>
            </a:r>
          </a:p>
          <a:p>
            <a:pPr marL="285750" indent="-285750">
              <a:buFont typeface="Wingdings" panose="05000000000000000000" pitchFamily="2" charset="2"/>
              <a:buChar char="Ø"/>
            </a:pPr>
            <a:r>
              <a:rPr lang="en-US" dirty="0"/>
              <a:t>a lot of information on mid-cap companies isn’t publicly available. </a:t>
            </a:r>
          </a:p>
          <a:p>
            <a:pPr marL="285750" indent="-285750">
              <a:buFont typeface="Wingdings" panose="05000000000000000000" pitchFamily="2" charset="2"/>
              <a:buChar char="Ø"/>
            </a:pPr>
            <a:r>
              <a:rPr lang="en-US" dirty="0"/>
              <a:t>Examples of midcap companies </a:t>
            </a:r>
            <a:r>
              <a:rPr lang="en-IN" dirty="0"/>
              <a:t>Apollo Tyres Ltd,</a:t>
            </a:r>
            <a:r>
              <a:rPr lang="en-IN" u="sng" dirty="0"/>
              <a:t> </a:t>
            </a:r>
            <a:r>
              <a:rPr lang="en-IN" dirty="0"/>
              <a:t>Bank Of India,</a:t>
            </a:r>
            <a:r>
              <a:rPr lang="en-IN" u="sng" dirty="0"/>
              <a:t> </a:t>
            </a:r>
            <a:r>
              <a:rPr lang="en-IN" dirty="0"/>
              <a:t>PC Jeweller </a:t>
            </a:r>
            <a:r>
              <a:rPr lang="en-IN" dirty="0" err="1"/>
              <a:t>Ltd.,etc</a:t>
            </a:r>
            <a:endParaRPr lang="en-IN" dirty="0"/>
          </a:p>
        </p:txBody>
      </p:sp>
      <p:sp>
        <p:nvSpPr>
          <p:cNvPr id="10" name="TextBox 9"/>
          <p:cNvSpPr txBox="1"/>
          <p:nvPr/>
        </p:nvSpPr>
        <p:spPr>
          <a:xfrm>
            <a:off x="691008" y="544852"/>
            <a:ext cx="2863272" cy="400110"/>
          </a:xfrm>
          <a:prstGeom prst="rect">
            <a:avLst/>
          </a:prstGeom>
          <a:noFill/>
          <a:ln>
            <a:noFill/>
          </a:ln>
        </p:spPr>
        <p:txBody>
          <a:bodyPr wrap="square" rtlCol="0" anchor="ctr" anchorCtr="1">
            <a:spAutoFit/>
          </a:bodyPr>
          <a:lstStyle/>
          <a:p>
            <a:r>
              <a:rPr lang="en-IN" sz="2000" b="1" dirty="0">
                <a:latin typeface="Rockwell" panose="02060603020205020403" pitchFamily="18" charset="0"/>
              </a:rPr>
              <a:t>Small Cap</a:t>
            </a:r>
          </a:p>
        </p:txBody>
      </p:sp>
      <p:sp>
        <p:nvSpPr>
          <p:cNvPr id="11" name="TextBox 10"/>
          <p:cNvSpPr txBox="1"/>
          <p:nvPr/>
        </p:nvSpPr>
        <p:spPr>
          <a:xfrm>
            <a:off x="8303491" y="544852"/>
            <a:ext cx="2863272" cy="400110"/>
          </a:xfrm>
          <a:prstGeom prst="rect">
            <a:avLst/>
          </a:prstGeom>
          <a:noFill/>
          <a:ln>
            <a:noFill/>
          </a:ln>
        </p:spPr>
        <p:txBody>
          <a:bodyPr wrap="square" rtlCol="0" anchor="ctr" anchorCtr="1">
            <a:spAutoFit/>
          </a:bodyPr>
          <a:lstStyle/>
          <a:p>
            <a:r>
              <a:rPr lang="en-IN" sz="2000" b="1" dirty="0">
                <a:latin typeface="Rockwell" panose="02060603020205020403" pitchFamily="18" charset="0"/>
              </a:rPr>
              <a:t>Large Cap</a:t>
            </a:r>
          </a:p>
        </p:txBody>
      </p:sp>
      <p:sp>
        <p:nvSpPr>
          <p:cNvPr id="12" name="TextBox 11"/>
          <p:cNvSpPr txBox="1"/>
          <p:nvPr/>
        </p:nvSpPr>
        <p:spPr>
          <a:xfrm>
            <a:off x="4525816" y="552647"/>
            <a:ext cx="2863272" cy="400110"/>
          </a:xfrm>
          <a:prstGeom prst="rect">
            <a:avLst/>
          </a:prstGeom>
          <a:noFill/>
          <a:ln>
            <a:noFill/>
          </a:ln>
        </p:spPr>
        <p:txBody>
          <a:bodyPr wrap="square" rtlCol="0" anchor="ctr" anchorCtr="1">
            <a:spAutoFit/>
          </a:bodyPr>
          <a:lstStyle/>
          <a:p>
            <a:r>
              <a:rPr lang="en-IN" sz="2000" b="1" dirty="0">
                <a:latin typeface="Rockwell" panose="02060603020205020403" pitchFamily="18" charset="0"/>
              </a:rPr>
              <a:t>Medium Cap</a:t>
            </a:r>
          </a:p>
        </p:txBody>
      </p:sp>
    </p:spTree>
    <p:extLst>
      <p:ext uri="{BB962C8B-B14F-4D97-AF65-F5344CB8AC3E}">
        <p14:creationId xmlns:p14="http://schemas.microsoft.com/office/powerpoint/2010/main" val="367194787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randombar(horizontal)">
                                      <p:cBhvr>
                                        <p:cTn id="14" dur="500"/>
                                        <p:tgtEl>
                                          <p:spTgt spid="10"/>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randombar(horizontal)">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fade">
                                      <p:cBhvr>
                                        <p:cTn id="25" dur="1000"/>
                                        <p:tgtEl>
                                          <p:spTgt spid="7">
                                            <p:txEl>
                                              <p:pRg st="0" end="0"/>
                                            </p:txEl>
                                          </p:spTgt>
                                        </p:tgtEl>
                                      </p:cBhvr>
                                    </p:animEffect>
                                    <p:anim calcmode="lin" valueType="num">
                                      <p:cBhvr>
                                        <p:cTn id="26"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7">
                                            <p:txEl>
                                              <p:pRg st="1" end="1"/>
                                            </p:txEl>
                                          </p:spTgt>
                                        </p:tgtEl>
                                        <p:attrNameLst>
                                          <p:attrName>style.visibility</p:attrName>
                                        </p:attrNameLst>
                                      </p:cBhvr>
                                      <p:to>
                                        <p:strVal val="visible"/>
                                      </p:to>
                                    </p:set>
                                    <p:animEffect transition="in" filter="fade">
                                      <p:cBhvr>
                                        <p:cTn id="32" dur="1000"/>
                                        <p:tgtEl>
                                          <p:spTgt spid="7">
                                            <p:txEl>
                                              <p:pRg st="1" end="1"/>
                                            </p:txEl>
                                          </p:spTgt>
                                        </p:tgtEl>
                                      </p:cBhvr>
                                    </p:animEffect>
                                    <p:anim calcmode="lin" valueType="num">
                                      <p:cBhvr>
                                        <p:cTn id="33"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
                                            <p:txEl>
                                              <p:pRg st="2" end="2"/>
                                            </p:txEl>
                                          </p:spTgt>
                                        </p:tgtEl>
                                        <p:attrNameLst>
                                          <p:attrName>style.visibility</p:attrName>
                                        </p:attrNameLst>
                                      </p:cBhvr>
                                      <p:to>
                                        <p:strVal val="visible"/>
                                      </p:to>
                                    </p:set>
                                    <p:animEffect transition="in" filter="fade">
                                      <p:cBhvr>
                                        <p:cTn id="39" dur="1000"/>
                                        <p:tgtEl>
                                          <p:spTgt spid="7">
                                            <p:txEl>
                                              <p:pRg st="2" end="2"/>
                                            </p:txEl>
                                          </p:spTgt>
                                        </p:tgtEl>
                                      </p:cBhvr>
                                    </p:animEffect>
                                    <p:anim calcmode="lin" valueType="num">
                                      <p:cBhvr>
                                        <p:cTn id="40"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41"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7">
                                            <p:txEl>
                                              <p:pRg st="3" end="3"/>
                                            </p:txEl>
                                          </p:spTgt>
                                        </p:tgtEl>
                                        <p:attrNameLst>
                                          <p:attrName>style.visibility</p:attrName>
                                        </p:attrNameLst>
                                      </p:cBhvr>
                                      <p:to>
                                        <p:strVal val="visible"/>
                                      </p:to>
                                    </p:set>
                                    <p:animEffect transition="in" filter="fade">
                                      <p:cBhvr>
                                        <p:cTn id="46" dur="1000"/>
                                        <p:tgtEl>
                                          <p:spTgt spid="7">
                                            <p:txEl>
                                              <p:pRg st="3" end="3"/>
                                            </p:txEl>
                                          </p:spTgt>
                                        </p:tgtEl>
                                      </p:cBhvr>
                                    </p:animEffect>
                                    <p:anim calcmode="lin" valueType="num">
                                      <p:cBhvr>
                                        <p:cTn id="47"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48"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7">
                                            <p:txEl>
                                              <p:pRg st="4" end="4"/>
                                            </p:txEl>
                                          </p:spTgt>
                                        </p:tgtEl>
                                        <p:attrNameLst>
                                          <p:attrName>style.visibility</p:attrName>
                                        </p:attrNameLst>
                                      </p:cBhvr>
                                      <p:to>
                                        <p:strVal val="visible"/>
                                      </p:to>
                                    </p:set>
                                    <p:animEffect transition="in" filter="fade">
                                      <p:cBhvr>
                                        <p:cTn id="53" dur="1000"/>
                                        <p:tgtEl>
                                          <p:spTgt spid="7">
                                            <p:txEl>
                                              <p:pRg st="4" end="4"/>
                                            </p:txEl>
                                          </p:spTgt>
                                        </p:tgtEl>
                                      </p:cBhvr>
                                    </p:animEffect>
                                    <p:anim calcmode="lin" valueType="num">
                                      <p:cBhvr>
                                        <p:cTn id="54"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55"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9">
                                            <p:txEl>
                                              <p:pRg st="0" end="0"/>
                                            </p:txEl>
                                          </p:spTgt>
                                        </p:tgtEl>
                                        <p:attrNameLst>
                                          <p:attrName>style.visibility</p:attrName>
                                        </p:attrNameLst>
                                      </p:cBhvr>
                                      <p:to>
                                        <p:strVal val="visible"/>
                                      </p:to>
                                    </p:set>
                                    <p:animEffect transition="in" filter="fade">
                                      <p:cBhvr>
                                        <p:cTn id="60" dur="1000"/>
                                        <p:tgtEl>
                                          <p:spTgt spid="9">
                                            <p:txEl>
                                              <p:pRg st="0" end="0"/>
                                            </p:txEl>
                                          </p:spTgt>
                                        </p:tgtEl>
                                      </p:cBhvr>
                                    </p:animEffect>
                                    <p:anim calcmode="lin" valueType="num">
                                      <p:cBhvr>
                                        <p:cTn id="61"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62"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9">
                                            <p:txEl>
                                              <p:pRg st="1" end="1"/>
                                            </p:txEl>
                                          </p:spTgt>
                                        </p:tgtEl>
                                        <p:attrNameLst>
                                          <p:attrName>style.visibility</p:attrName>
                                        </p:attrNameLst>
                                      </p:cBhvr>
                                      <p:to>
                                        <p:strVal val="visible"/>
                                      </p:to>
                                    </p:set>
                                    <p:animEffect transition="in" filter="fade">
                                      <p:cBhvr>
                                        <p:cTn id="67" dur="1000"/>
                                        <p:tgtEl>
                                          <p:spTgt spid="9">
                                            <p:txEl>
                                              <p:pRg st="1" end="1"/>
                                            </p:txEl>
                                          </p:spTgt>
                                        </p:tgtEl>
                                      </p:cBhvr>
                                    </p:animEffect>
                                    <p:anim calcmode="lin" valueType="num">
                                      <p:cBhvr>
                                        <p:cTn id="68"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69"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nodeType="clickEffect">
                                  <p:stCondLst>
                                    <p:cond delay="0"/>
                                  </p:stCondLst>
                                  <p:childTnLst>
                                    <p:set>
                                      <p:cBhvr>
                                        <p:cTn id="73" dur="1" fill="hold">
                                          <p:stCondLst>
                                            <p:cond delay="0"/>
                                          </p:stCondLst>
                                        </p:cTn>
                                        <p:tgtEl>
                                          <p:spTgt spid="9">
                                            <p:txEl>
                                              <p:pRg st="2" end="2"/>
                                            </p:txEl>
                                          </p:spTgt>
                                        </p:tgtEl>
                                        <p:attrNameLst>
                                          <p:attrName>style.visibility</p:attrName>
                                        </p:attrNameLst>
                                      </p:cBhvr>
                                      <p:to>
                                        <p:strVal val="visible"/>
                                      </p:to>
                                    </p:set>
                                    <p:animEffect transition="in" filter="fade">
                                      <p:cBhvr>
                                        <p:cTn id="74" dur="1000"/>
                                        <p:tgtEl>
                                          <p:spTgt spid="9">
                                            <p:txEl>
                                              <p:pRg st="2" end="2"/>
                                            </p:txEl>
                                          </p:spTgt>
                                        </p:tgtEl>
                                      </p:cBhvr>
                                    </p:animEffect>
                                    <p:anim calcmode="lin" valueType="num">
                                      <p:cBhvr>
                                        <p:cTn id="75"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76"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nodeType="clickEffect">
                                  <p:stCondLst>
                                    <p:cond delay="0"/>
                                  </p:stCondLst>
                                  <p:childTnLst>
                                    <p:set>
                                      <p:cBhvr>
                                        <p:cTn id="80" dur="1" fill="hold">
                                          <p:stCondLst>
                                            <p:cond delay="0"/>
                                          </p:stCondLst>
                                        </p:cTn>
                                        <p:tgtEl>
                                          <p:spTgt spid="9">
                                            <p:txEl>
                                              <p:pRg st="3" end="3"/>
                                            </p:txEl>
                                          </p:spTgt>
                                        </p:tgtEl>
                                        <p:attrNameLst>
                                          <p:attrName>style.visibility</p:attrName>
                                        </p:attrNameLst>
                                      </p:cBhvr>
                                      <p:to>
                                        <p:strVal val="visible"/>
                                      </p:to>
                                    </p:set>
                                    <p:animEffect transition="in" filter="fade">
                                      <p:cBhvr>
                                        <p:cTn id="81" dur="1000"/>
                                        <p:tgtEl>
                                          <p:spTgt spid="9">
                                            <p:txEl>
                                              <p:pRg st="3" end="3"/>
                                            </p:txEl>
                                          </p:spTgt>
                                        </p:tgtEl>
                                      </p:cBhvr>
                                    </p:animEffect>
                                    <p:anim calcmode="lin" valueType="num">
                                      <p:cBhvr>
                                        <p:cTn id="82"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83"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nodeType="clickEffect">
                                  <p:stCondLst>
                                    <p:cond delay="0"/>
                                  </p:stCondLst>
                                  <p:childTnLst>
                                    <p:set>
                                      <p:cBhvr>
                                        <p:cTn id="87" dur="1" fill="hold">
                                          <p:stCondLst>
                                            <p:cond delay="0"/>
                                          </p:stCondLst>
                                        </p:cTn>
                                        <p:tgtEl>
                                          <p:spTgt spid="9">
                                            <p:txEl>
                                              <p:pRg st="4" end="4"/>
                                            </p:txEl>
                                          </p:spTgt>
                                        </p:tgtEl>
                                        <p:attrNameLst>
                                          <p:attrName>style.visibility</p:attrName>
                                        </p:attrNameLst>
                                      </p:cBhvr>
                                      <p:to>
                                        <p:strVal val="visible"/>
                                      </p:to>
                                    </p:set>
                                    <p:animEffect transition="in" filter="fade">
                                      <p:cBhvr>
                                        <p:cTn id="88" dur="1000"/>
                                        <p:tgtEl>
                                          <p:spTgt spid="9">
                                            <p:txEl>
                                              <p:pRg st="4" end="4"/>
                                            </p:txEl>
                                          </p:spTgt>
                                        </p:tgtEl>
                                      </p:cBhvr>
                                    </p:animEffect>
                                    <p:anim calcmode="lin" valueType="num">
                                      <p:cBhvr>
                                        <p:cTn id="89"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90"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nodeType="clickEffect">
                                  <p:stCondLst>
                                    <p:cond delay="0"/>
                                  </p:stCondLst>
                                  <p:childTnLst>
                                    <p:set>
                                      <p:cBhvr>
                                        <p:cTn id="94" dur="1" fill="hold">
                                          <p:stCondLst>
                                            <p:cond delay="0"/>
                                          </p:stCondLst>
                                        </p:cTn>
                                        <p:tgtEl>
                                          <p:spTgt spid="8">
                                            <p:txEl>
                                              <p:pRg st="0" end="0"/>
                                            </p:txEl>
                                          </p:spTgt>
                                        </p:tgtEl>
                                        <p:attrNameLst>
                                          <p:attrName>style.visibility</p:attrName>
                                        </p:attrNameLst>
                                      </p:cBhvr>
                                      <p:to>
                                        <p:strVal val="visible"/>
                                      </p:to>
                                    </p:set>
                                    <p:animEffect transition="in" filter="fade">
                                      <p:cBhvr>
                                        <p:cTn id="95" dur="1000"/>
                                        <p:tgtEl>
                                          <p:spTgt spid="8">
                                            <p:txEl>
                                              <p:pRg st="0" end="0"/>
                                            </p:txEl>
                                          </p:spTgt>
                                        </p:tgtEl>
                                      </p:cBhvr>
                                    </p:animEffect>
                                    <p:anim calcmode="lin" valueType="num">
                                      <p:cBhvr>
                                        <p:cTn id="96"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7"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42" presetClass="entr" presetSubtype="0" fill="hold" nodeType="clickEffect">
                                  <p:stCondLst>
                                    <p:cond delay="0"/>
                                  </p:stCondLst>
                                  <p:childTnLst>
                                    <p:set>
                                      <p:cBhvr>
                                        <p:cTn id="101" dur="1" fill="hold">
                                          <p:stCondLst>
                                            <p:cond delay="0"/>
                                          </p:stCondLst>
                                        </p:cTn>
                                        <p:tgtEl>
                                          <p:spTgt spid="8">
                                            <p:txEl>
                                              <p:pRg st="1" end="1"/>
                                            </p:txEl>
                                          </p:spTgt>
                                        </p:tgtEl>
                                        <p:attrNameLst>
                                          <p:attrName>style.visibility</p:attrName>
                                        </p:attrNameLst>
                                      </p:cBhvr>
                                      <p:to>
                                        <p:strVal val="visible"/>
                                      </p:to>
                                    </p:set>
                                    <p:animEffect transition="in" filter="fade">
                                      <p:cBhvr>
                                        <p:cTn id="102" dur="1000"/>
                                        <p:tgtEl>
                                          <p:spTgt spid="8">
                                            <p:txEl>
                                              <p:pRg st="1" end="1"/>
                                            </p:txEl>
                                          </p:spTgt>
                                        </p:tgtEl>
                                      </p:cBhvr>
                                    </p:animEffect>
                                    <p:anim calcmode="lin" valueType="num">
                                      <p:cBhvr>
                                        <p:cTn id="103"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04"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nodeType="clickEffect">
                                  <p:stCondLst>
                                    <p:cond delay="0"/>
                                  </p:stCondLst>
                                  <p:childTnLst>
                                    <p:set>
                                      <p:cBhvr>
                                        <p:cTn id="108" dur="1" fill="hold">
                                          <p:stCondLst>
                                            <p:cond delay="0"/>
                                          </p:stCondLst>
                                        </p:cTn>
                                        <p:tgtEl>
                                          <p:spTgt spid="8">
                                            <p:txEl>
                                              <p:pRg st="2" end="2"/>
                                            </p:txEl>
                                          </p:spTgt>
                                        </p:tgtEl>
                                        <p:attrNameLst>
                                          <p:attrName>style.visibility</p:attrName>
                                        </p:attrNameLst>
                                      </p:cBhvr>
                                      <p:to>
                                        <p:strVal val="visible"/>
                                      </p:to>
                                    </p:set>
                                    <p:animEffect transition="in" filter="fade">
                                      <p:cBhvr>
                                        <p:cTn id="109" dur="1000"/>
                                        <p:tgtEl>
                                          <p:spTgt spid="8">
                                            <p:txEl>
                                              <p:pRg st="2" end="2"/>
                                            </p:txEl>
                                          </p:spTgt>
                                        </p:tgtEl>
                                      </p:cBhvr>
                                    </p:animEffect>
                                    <p:anim calcmode="lin" valueType="num">
                                      <p:cBhvr>
                                        <p:cTn id="110"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11"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42" presetClass="entr" presetSubtype="0" fill="hold" nodeType="clickEffect">
                                  <p:stCondLst>
                                    <p:cond delay="0"/>
                                  </p:stCondLst>
                                  <p:childTnLst>
                                    <p:set>
                                      <p:cBhvr>
                                        <p:cTn id="115" dur="1" fill="hold">
                                          <p:stCondLst>
                                            <p:cond delay="0"/>
                                          </p:stCondLst>
                                        </p:cTn>
                                        <p:tgtEl>
                                          <p:spTgt spid="8">
                                            <p:txEl>
                                              <p:pRg st="3" end="3"/>
                                            </p:txEl>
                                          </p:spTgt>
                                        </p:tgtEl>
                                        <p:attrNameLst>
                                          <p:attrName>style.visibility</p:attrName>
                                        </p:attrNameLst>
                                      </p:cBhvr>
                                      <p:to>
                                        <p:strVal val="visible"/>
                                      </p:to>
                                    </p:set>
                                    <p:animEffect transition="in" filter="fade">
                                      <p:cBhvr>
                                        <p:cTn id="116" dur="1000"/>
                                        <p:tgtEl>
                                          <p:spTgt spid="8">
                                            <p:txEl>
                                              <p:pRg st="3" end="3"/>
                                            </p:txEl>
                                          </p:spTgt>
                                        </p:tgtEl>
                                      </p:cBhvr>
                                    </p:animEffect>
                                    <p:anim calcmode="lin" valueType="num">
                                      <p:cBhvr>
                                        <p:cTn id="117"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118"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42" presetClass="entr" presetSubtype="0" fill="hold" nodeType="clickEffect">
                                  <p:stCondLst>
                                    <p:cond delay="0"/>
                                  </p:stCondLst>
                                  <p:childTnLst>
                                    <p:set>
                                      <p:cBhvr>
                                        <p:cTn id="122" dur="1" fill="hold">
                                          <p:stCondLst>
                                            <p:cond delay="0"/>
                                          </p:stCondLst>
                                        </p:cTn>
                                        <p:tgtEl>
                                          <p:spTgt spid="8">
                                            <p:txEl>
                                              <p:pRg st="4" end="4"/>
                                            </p:txEl>
                                          </p:spTgt>
                                        </p:tgtEl>
                                        <p:attrNameLst>
                                          <p:attrName>style.visibility</p:attrName>
                                        </p:attrNameLst>
                                      </p:cBhvr>
                                      <p:to>
                                        <p:strVal val="visible"/>
                                      </p:to>
                                    </p:set>
                                    <p:animEffect transition="in" filter="fade">
                                      <p:cBhvr>
                                        <p:cTn id="123" dur="1000"/>
                                        <p:tgtEl>
                                          <p:spTgt spid="8">
                                            <p:txEl>
                                              <p:pRg st="4" end="4"/>
                                            </p:txEl>
                                          </p:spTgt>
                                        </p:tgtEl>
                                      </p:cBhvr>
                                    </p:animEffect>
                                    <p:anim calcmode="lin" valueType="num">
                                      <p:cBhvr>
                                        <p:cTn id="124"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125"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46545"/>
          </a:xfrm>
        </p:spPr>
        <p:txBody>
          <a:bodyPr>
            <a:normAutofit/>
          </a:bodyPr>
          <a:lstStyle/>
          <a:p>
            <a:pPr algn="ctr"/>
            <a:r>
              <a:rPr lang="en-IN" sz="3600" b="1" dirty="0"/>
              <a:t>SHARE HOLDERS RIGHTS</a:t>
            </a:r>
          </a:p>
        </p:txBody>
      </p:sp>
      <p:sp>
        <p:nvSpPr>
          <p:cNvPr id="4" name="TextBox 3"/>
          <p:cNvSpPr txBox="1"/>
          <p:nvPr/>
        </p:nvSpPr>
        <p:spPr>
          <a:xfrm>
            <a:off x="1025237" y="1113552"/>
            <a:ext cx="7915563" cy="3416320"/>
          </a:xfrm>
          <a:prstGeom prst="rect">
            <a:avLst/>
          </a:prstGeom>
          <a:noFill/>
          <a:ln>
            <a:noFill/>
          </a:ln>
        </p:spPr>
        <p:txBody>
          <a:bodyPr wrap="square" rtlCol="0" anchor="ctr" anchorCtr="1">
            <a:spAutoFit/>
          </a:bodyPr>
          <a:lstStyle/>
          <a:p>
            <a:pPr marL="285750" indent="-285750">
              <a:lnSpc>
                <a:spcPct val="200000"/>
              </a:lnSpc>
              <a:buFont typeface="Wingdings" panose="05000000000000000000" pitchFamily="2" charset="2"/>
              <a:buChar char="Ø"/>
            </a:pPr>
            <a:r>
              <a:rPr lang="en-US" dirty="0"/>
              <a:t>Voting Power on Major Issues</a:t>
            </a:r>
          </a:p>
          <a:p>
            <a:pPr marL="285750" indent="-285750">
              <a:lnSpc>
                <a:spcPct val="200000"/>
              </a:lnSpc>
              <a:buFont typeface="Wingdings" panose="05000000000000000000" pitchFamily="2" charset="2"/>
              <a:buChar char="Ø"/>
            </a:pPr>
            <a:r>
              <a:rPr lang="en-US" dirty="0"/>
              <a:t>Ownership in a Portion of the Company</a:t>
            </a:r>
          </a:p>
          <a:p>
            <a:pPr marL="285750" indent="-285750">
              <a:lnSpc>
                <a:spcPct val="200000"/>
              </a:lnSpc>
              <a:buFont typeface="Wingdings" panose="05000000000000000000" pitchFamily="2" charset="2"/>
              <a:buChar char="Ø"/>
            </a:pPr>
            <a:r>
              <a:rPr lang="en-US" dirty="0"/>
              <a:t>The Right to Transfer Ownership</a:t>
            </a:r>
          </a:p>
          <a:p>
            <a:pPr marL="285750" indent="-285750">
              <a:lnSpc>
                <a:spcPct val="200000"/>
              </a:lnSpc>
              <a:buFont typeface="Wingdings" panose="05000000000000000000" pitchFamily="2" charset="2"/>
              <a:buChar char="Ø"/>
            </a:pPr>
            <a:r>
              <a:rPr lang="en-IN" dirty="0"/>
              <a:t>An Entitlement to Dividends</a:t>
            </a:r>
          </a:p>
          <a:p>
            <a:pPr marL="285750" indent="-285750">
              <a:lnSpc>
                <a:spcPct val="200000"/>
              </a:lnSpc>
              <a:buFont typeface="Wingdings" panose="05000000000000000000" pitchFamily="2" charset="2"/>
              <a:buChar char="Ø"/>
            </a:pPr>
            <a:r>
              <a:rPr lang="en-US" dirty="0"/>
              <a:t>Opportunity to Inspect Corporate Books and Records</a:t>
            </a:r>
          </a:p>
          <a:p>
            <a:pPr marL="285750" indent="-285750">
              <a:lnSpc>
                <a:spcPct val="200000"/>
              </a:lnSpc>
              <a:buFont typeface="Wingdings" panose="05000000000000000000" pitchFamily="2" charset="2"/>
              <a:buChar char="Ø"/>
            </a:pPr>
            <a:r>
              <a:rPr lang="en-US" dirty="0"/>
              <a:t>The Right to Sue for Wrongful Acts</a:t>
            </a:r>
            <a:endParaRPr lang="en-IN" dirty="0"/>
          </a:p>
        </p:txBody>
      </p:sp>
    </p:spTree>
    <p:extLst>
      <p:ext uri="{BB962C8B-B14F-4D97-AF65-F5344CB8AC3E}">
        <p14:creationId xmlns:p14="http://schemas.microsoft.com/office/powerpoint/2010/main" val="341479052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1000"/>
                                        <p:tgtEl>
                                          <p:spTgt spid="4">
                                            <p:txEl>
                                              <p:pRg st="2" end="2"/>
                                            </p:txEl>
                                          </p:spTgt>
                                        </p:tgtEl>
                                      </p:cBhvr>
                                    </p:animEffect>
                                    <p:anim calcmode="lin" valueType="num">
                                      <p:cBhvr>
                                        <p:cTn id="29"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fade">
                                      <p:cBhvr>
                                        <p:cTn id="35" dur="1000"/>
                                        <p:tgtEl>
                                          <p:spTgt spid="4">
                                            <p:txEl>
                                              <p:pRg st="3" end="3"/>
                                            </p:txEl>
                                          </p:spTgt>
                                        </p:tgtEl>
                                      </p:cBhvr>
                                    </p:animEffect>
                                    <p:anim calcmode="lin" valueType="num">
                                      <p:cBhvr>
                                        <p:cTn id="36"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Effect transition="in" filter="fade">
                                      <p:cBhvr>
                                        <p:cTn id="42" dur="1000"/>
                                        <p:tgtEl>
                                          <p:spTgt spid="4">
                                            <p:txEl>
                                              <p:pRg st="4" end="4"/>
                                            </p:txEl>
                                          </p:spTgt>
                                        </p:tgtEl>
                                      </p:cBhvr>
                                    </p:animEffect>
                                    <p:anim calcmode="lin" valueType="num">
                                      <p:cBhvr>
                                        <p:cTn id="4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5" end="5"/>
                                            </p:txEl>
                                          </p:spTgt>
                                        </p:tgtEl>
                                        <p:attrNameLst>
                                          <p:attrName>style.visibility</p:attrName>
                                        </p:attrNameLst>
                                      </p:cBhvr>
                                      <p:to>
                                        <p:strVal val="visible"/>
                                      </p:to>
                                    </p:set>
                                    <p:animEffect transition="in" filter="fade">
                                      <p:cBhvr>
                                        <p:cTn id="49" dur="1000"/>
                                        <p:tgtEl>
                                          <p:spTgt spid="4">
                                            <p:txEl>
                                              <p:pRg st="5" end="5"/>
                                            </p:txEl>
                                          </p:spTgt>
                                        </p:tgtEl>
                                      </p:cBhvr>
                                    </p:animEffect>
                                    <p:anim calcmode="lin" valueType="num">
                                      <p:cBhvr>
                                        <p:cTn id="50"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2191999" cy="748145"/>
          </a:xfrm>
        </p:spPr>
        <p:txBody>
          <a:bodyPr>
            <a:normAutofit/>
          </a:bodyPr>
          <a:lstStyle/>
          <a:p>
            <a:pPr algn="ctr"/>
            <a:r>
              <a:rPr lang="en-IN" sz="4000" b="1" dirty="0"/>
              <a:t>CIRCUIT LIMIT</a:t>
            </a:r>
          </a:p>
        </p:txBody>
      </p:sp>
      <p:sp>
        <p:nvSpPr>
          <p:cNvPr id="5" name="TextBox 4"/>
          <p:cNvSpPr txBox="1"/>
          <p:nvPr/>
        </p:nvSpPr>
        <p:spPr>
          <a:xfrm>
            <a:off x="923634" y="802314"/>
            <a:ext cx="10594109" cy="2126864"/>
          </a:xfrm>
          <a:prstGeom prst="rect">
            <a:avLst/>
          </a:prstGeom>
          <a:noFill/>
          <a:ln>
            <a:noFill/>
          </a:ln>
        </p:spPr>
        <p:txBody>
          <a:bodyPr wrap="square" rtlCol="0" anchor="ctr" anchorCtr="1">
            <a:spAutoFit/>
          </a:bodyPr>
          <a:lstStyle/>
          <a:p>
            <a:pPr marL="285750" indent="-285750">
              <a:lnSpc>
                <a:spcPct val="150000"/>
              </a:lnSpc>
              <a:buFont typeface="Wingdings" panose="05000000000000000000" pitchFamily="2" charset="2"/>
              <a:buChar char="Ø"/>
            </a:pPr>
            <a:r>
              <a:rPr lang="en-US" dirty="0"/>
              <a:t>When the volatility of a stock breaks a certain limit as decided by the exchange, trading in that stock is stopped for some time is called circuit limit.</a:t>
            </a:r>
          </a:p>
          <a:p>
            <a:pPr marL="285750" indent="-285750">
              <a:lnSpc>
                <a:spcPct val="150000"/>
              </a:lnSpc>
              <a:buFont typeface="Wingdings" panose="05000000000000000000" pitchFamily="2" charset="2"/>
              <a:buChar char="Ø"/>
            </a:pPr>
            <a:r>
              <a:rPr lang="en-US" dirty="0"/>
              <a:t>The limit is fixed as a percentage of the stock’s price by the stock exchange.</a:t>
            </a:r>
          </a:p>
          <a:p>
            <a:pPr marL="285750" indent="-285750">
              <a:lnSpc>
                <a:spcPct val="150000"/>
              </a:lnSpc>
              <a:buFont typeface="Wingdings" panose="05000000000000000000" pitchFamily="2" charset="2"/>
              <a:buChar char="Ø"/>
            </a:pPr>
            <a:r>
              <a:rPr lang="en-US" dirty="0"/>
              <a:t>The rules for circuit breaking are decided by the Securities exchange Board(SEBI).</a:t>
            </a:r>
          </a:p>
          <a:p>
            <a:pPr marL="285750" indent="-285750">
              <a:lnSpc>
                <a:spcPct val="150000"/>
              </a:lnSpc>
              <a:buFont typeface="Wingdings" panose="05000000000000000000" pitchFamily="2" charset="2"/>
              <a:buChar char="Ø"/>
            </a:pPr>
            <a:r>
              <a:rPr lang="en-US" dirty="0"/>
              <a:t>There are mainly two types of circuit.</a:t>
            </a:r>
            <a:endParaRPr lang="en-IN" dirty="0"/>
          </a:p>
        </p:txBody>
      </p:sp>
      <p:graphicFrame>
        <p:nvGraphicFramePr>
          <p:cNvPr id="6" name="Diagram 5"/>
          <p:cNvGraphicFramePr/>
          <p:nvPr>
            <p:extLst>
              <p:ext uri="{D42A27DB-BD31-4B8C-83A1-F6EECF244321}">
                <p14:modId xmlns:p14="http://schemas.microsoft.com/office/powerpoint/2010/main" val="1731851163"/>
              </p:ext>
            </p:extLst>
          </p:nvPr>
        </p:nvGraphicFramePr>
        <p:xfrm>
          <a:off x="2863273" y="3108036"/>
          <a:ext cx="5384800" cy="3195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28160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1000"/>
                                        <p:tgtEl>
                                          <p:spTgt spid="5">
                                            <p:txEl>
                                              <p:pRg st="2" end="2"/>
                                            </p:txEl>
                                          </p:spTgt>
                                        </p:tgtEl>
                                      </p:cBhvr>
                                    </p:animEffect>
                                    <p:anim calcmode="lin" valueType="num">
                                      <p:cBhvr>
                                        <p:cTn id="2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Effect transition="in" filter="fade">
                                      <p:cBhvr>
                                        <p:cTn id="35" dur="1000"/>
                                        <p:tgtEl>
                                          <p:spTgt spid="5">
                                            <p:txEl>
                                              <p:pRg st="3" end="3"/>
                                            </p:txEl>
                                          </p:spTgt>
                                        </p:tgtEl>
                                      </p:cBhvr>
                                    </p:animEffect>
                                    <p:anim calcmode="lin" valueType="num">
                                      <p:cBhvr>
                                        <p:cTn id="36"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1000" fill="hold"/>
                                        <p:tgtEl>
                                          <p:spTgt spid="6"/>
                                        </p:tgtEl>
                                        <p:attrNameLst>
                                          <p:attrName>ppt_w</p:attrName>
                                        </p:attrNameLst>
                                      </p:cBhvr>
                                      <p:tavLst>
                                        <p:tav tm="0">
                                          <p:val>
                                            <p:fltVal val="0"/>
                                          </p:val>
                                        </p:tav>
                                        <p:tav tm="100000">
                                          <p:val>
                                            <p:strVal val="#ppt_w"/>
                                          </p:val>
                                        </p:tav>
                                      </p:tavLst>
                                    </p:anim>
                                    <p:anim calcmode="lin" valueType="num">
                                      <p:cBhvr>
                                        <p:cTn id="43" dur="1000" fill="hold"/>
                                        <p:tgtEl>
                                          <p:spTgt spid="6"/>
                                        </p:tgtEl>
                                        <p:attrNameLst>
                                          <p:attrName>ppt_h</p:attrName>
                                        </p:attrNameLst>
                                      </p:cBhvr>
                                      <p:tavLst>
                                        <p:tav tm="0">
                                          <p:val>
                                            <p:fltVal val="0"/>
                                          </p:val>
                                        </p:tav>
                                        <p:tav tm="100000">
                                          <p:val>
                                            <p:strVal val="#ppt_h"/>
                                          </p:val>
                                        </p:tav>
                                      </p:tavLst>
                                    </p:anim>
                                    <p:anim calcmode="lin" valueType="num">
                                      <p:cBhvr>
                                        <p:cTn id="44" dur="1000" fill="hold"/>
                                        <p:tgtEl>
                                          <p:spTgt spid="6"/>
                                        </p:tgtEl>
                                        <p:attrNameLst>
                                          <p:attrName>style.rotation</p:attrName>
                                        </p:attrNameLst>
                                      </p:cBhvr>
                                      <p:tavLst>
                                        <p:tav tm="0">
                                          <p:val>
                                            <p:fltVal val="90"/>
                                          </p:val>
                                        </p:tav>
                                        <p:tav tm="100000">
                                          <p:val>
                                            <p:fltVal val="0"/>
                                          </p:val>
                                        </p:tav>
                                      </p:tavLst>
                                    </p:anim>
                                    <p:animEffect transition="in" filter="fade">
                                      <p:cBhvr>
                                        <p:cTn id="4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Graphic spid="6"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812800"/>
          </a:xfrm>
        </p:spPr>
        <p:txBody>
          <a:bodyPr>
            <a:normAutofit/>
          </a:bodyPr>
          <a:lstStyle/>
          <a:p>
            <a:pPr algn="ctr"/>
            <a:r>
              <a:rPr lang="en-IN" sz="3600" b="1" dirty="0"/>
              <a:t>UPPER CIRCUIT &amp; LOWER CIRCUIT</a:t>
            </a:r>
          </a:p>
        </p:txBody>
      </p:sp>
      <p:sp>
        <p:nvSpPr>
          <p:cNvPr id="4" name="TextBox 3"/>
          <p:cNvSpPr txBox="1"/>
          <p:nvPr/>
        </p:nvSpPr>
        <p:spPr>
          <a:xfrm>
            <a:off x="775856" y="914708"/>
            <a:ext cx="10252363" cy="1846659"/>
          </a:xfrm>
          <a:prstGeom prst="rect">
            <a:avLst/>
          </a:prstGeom>
          <a:noFill/>
          <a:ln>
            <a:noFill/>
          </a:ln>
        </p:spPr>
        <p:txBody>
          <a:bodyPr wrap="square" rtlCol="0" anchor="ctr" anchorCtr="1">
            <a:spAutoFit/>
          </a:bodyPr>
          <a:lstStyle/>
          <a:p>
            <a:pPr>
              <a:lnSpc>
                <a:spcPct val="150000"/>
              </a:lnSpc>
            </a:pPr>
            <a:r>
              <a:rPr lang="en-US" sz="2000" b="1" dirty="0">
                <a:latin typeface="Rockwell" panose="02060603020205020403" pitchFamily="18" charset="0"/>
              </a:rPr>
              <a:t>Upper circuit </a:t>
            </a:r>
          </a:p>
          <a:p>
            <a:pPr marL="457200" indent="-457200">
              <a:lnSpc>
                <a:spcPct val="150000"/>
              </a:lnSpc>
              <a:buFont typeface="Wingdings" panose="05000000000000000000" pitchFamily="2" charset="2"/>
              <a:buChar char="Ø"/>
            </a:pPr>
            <a:r>
              <a:rPr lang="en-US" dirty="0"/>
              <a:t>Means the maximum price limit at which share stock price may move positive for intraday.</a:t>
            </a:r>
          </a:p>
          <a:p>
            <a:pPr>
              <a:lnSpc>
                <a:spcPct val="150000"/>
              </a:lnSpc>
            </a:pPr>
            <a:r>
              <a:rPr lang="en-US" sz="2000" b="1" dirty="0">
                <a:latin typeface="Rockwell" panose="02060603020205020403" pitchFamily="18" charset="0"/>
              </a:rPr>
              <a:t>Lower circuit </a:t>
            </a:r>
          </a:p>
          <a:p>
            <a:pPr marL="285750" indent="-285750">
              <a:lnSpc>
                <a:spcPct val="150000"/>
              </a:lnSpc>
              <a:buFont typeface="Wingdings" panose="05000000000000000000" pitchFamily="2" charset="2"/>
              <a:buChar char="Ø"/>
            </a:pPr>
            <a:r>
              <a:rPr lang="en-US" dirty="0"/>
              <a:t>Means the minimum price limit at which share price can move negative for intraday.</a:t>
            </a:r>
            <a:endParaRPr lang="en-IN" dirty="0"/>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tretch>
            <a:fillRect/>
          </a:stretch>
        </p:blipFill>
        <p:spPr>
          <a:xfrm>
            <a:off x="972779" y="3367808"/>
            <a:ext cx="10622323" cy="3490192"/>
          </a:xfrm>
          <a:prstGeom prst="rect">
            <a:avLst/>
          </a:prstGeom>
        </p:spPr>
      </p:pic>
    </p:spTree>
    <p:extLst>
      <p:ext uri="{BB962C8B-B14F-4D97-AF65-F5344CB8AC3E}">
        <p14:creationId xmlns:p14="http://schemas.microsoft.com/office/powerpoint/2010/main" val="252776368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4" dur="5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1000"/>
                                        <p:tgtEl>
                                          <p:spTgt spid="4">
                                            <p:txEl>
                                              <p:pRg st="1" end="1"/>
                                            </p:txEl>
                                          </p:spTgt>
                                        </p:tgtEl>
                                      </p:cBhvr>
                                    </p:animEffect>
                                    <p:anim calcmode="lin" valueType="num">
                                      <p:cBhvr>
                                        <p:cTn id="20"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randombar(horizontal)">
                                      <p:cBhvr>
                                        <p:cTn id="26" dur="500"/>
                                        <p:tgtEl>
                                          <p:spTgt spid="4">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Effect transition="in" filter="fade">
                                      <p:cBhvr>
                                        <p:cTn id="31" dur="1000"/>
                                        <p:tgtEl>
                                          <p:spTgt spid="4">
                                            <p:txEl>
                                              <p:pRg st="3" end="3"/>
                                            </p:txEl>
                                          </p:spTgt>
                                        </p:tgtEl>
                                      </p:cBhvr>
                                    </p:animEffect>
                                    <p:anim calcmode="lin" valueType="num">
                                      <p:cBhvr>
                                        <p:cTn id="3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p:cTn id="38" dur="1000" fill="hold"/>
                                        <p:tgtEl>
                                          <p:spTgt spid="5"/>
                                        </p:tgtEl>
                                        <p:attrNameLst>
                                          <p:attrName>ppt_w</p:attrName>
                                        </p:attrNameLst>
                                      </p:cBhvr>
                                      <p:tavLst>
                                        <p:tav tm="0">
                                          <p:val>
                                            <p:fltVal val="0"/>
                                          </p:val>
                                        </p:tav>
                                        <p:tav tm="100000">
                                          <p:val>
                                            <p:strVal val="#ppt_w"/>
                                          </p:val>
                                        </p:tav>
                                      </p:tavLst>
                                    </p:anim>
                                    <p:anim calcmode="lin" valueType="num">
                                      <p:cBhvr>
                                        <p:cTn id="39" dur="1000" fill="hold"/>
                                        <p:tgtEl>
                                          <p:spTgt spid="5"/>
                                        </p:tgtEl>
                                        <p:attrNameLst>
                                          <p:attrName>ppt_h</p:attrName>
                                        </p:attrNameLst>
                                      </p:cBhvr>
                                      <p:tavLst>
                                        <p:tav tm="0">
                                          <p:val>
                                            <p:fltVal val="0"/>
                                          </p:val>
                                        </p:tav>
                                        <p:tav tm="100000">
                                          <p:val>
                                            <p:strVal val="#ppt_h"/>
                                          </p:val>
                                        </p:tav>
                                      </p:tavLst>
                                    </p:anim>
                                    <p:anim calcmode="lin" valueType="num">
                                      <p:cBhvr>
                                        <p:cTn id="40" dur="1000" fill="hold"/>
                                        <p:tgtEl>
                                          <p:spTgt spid="5"/>
                                        </p:tgtEl>
                                        <p:attrNameLst>
                                          <p:attrName>style.rotation</p:attrName>
                                        </p:attrNameLst>
                                      </p:cBhvr>
                                      <p:tavLst>
                                        <p:tav tm="0">
                                          <p:val>
                                            <p:fltVal val="90"/>
                                          </p:val>
                                        </p:tav>
                                        <p:tav tm="100000">
                                          <p:val>
                                            <p:fltVal val="0"/>
                                          </p:val>
                                        </p:tav>
                                      </p:tavLst>
                                    </p:anim>
                                    <p:animEffect transition="in" filter="fade">
                                      <p:cBhvr>
                                        <p:cTn id="4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766618"/>
          </a:xfrm>
        </p:spPr>
        <p:txBody>
          <a:bodyPr>
            <a:normAutofit/>
          </a:bodyPr>
          <a:lstStyle/>
          <a:p>
            <a:pPr algn="ctr"/>
            <a:r>
              <a:rPr lang="en-US" sz="3600" b="1" dirty="0"/>
              <a:t>CIRCUIT FOR STOCKS</a:t>
            </a:r>
            <a:endParaRPr lang="en-IN" sz="3600" dirty="0"/>
          </a:p>
        </p:txBody>
      </p:sp>
      <p:sp>
        <p:nvSpPr>
          <p:cNvPr id="4" name="TextBox 3"/>
          <p:cNvSpPr txBox="1"/>
          <p:nvPr/>
        </p:nvSpPr>
        <p:spPr>
          <a:xfrm>
            <a:off x="997526" y="1229143"/>
            <a:ext cx="10538690" cy="4247317"/>
          </a:xfrm>
          <a:prstGeom prst="rect">
            <a:avLst/>
          </a:prstGeom>
          <a:noFill/>
          <a:ln>
            <a:noFill/>
          </a:ln>
        </p:spPr>
        <p:txBody>
          <a:bodyPr wrap="square" rtlCol="0" anchor="ctr" anchorCtr="1">
            <a:spAutoFit/>
          </a:bodyPr>
          <a:lstStyle/>
          <a:p>
            <a:pPr marL="285750" indent="-285750">
              <a:lnSpc>
                <a:spcPct val="150000"/>
              </a:lnSpc>
              <a:buFont typeface="Wingdings" panose="05000000000000000000" pitchFamily="2" charset="2"/>
              <a:buChar char="Ø"/>
            </a:pPr>
            <a:r>
              <a:rPr lang="en-US" dirty="0"/>
              <a:t>the percentage for circuit filter limit is 2%, 5%, 10%, 20%. Not all stocks fall in the circuit limit category.</a:t>
            </a:r>
          </a:p>
          <a:p>
            <a:pPr marL="285750" indent="-285750">
              <a:lnSpc>
                <a:spcPct val="150000"/>
              </a:lnSpc>
              <a:buFont typeface="Wingdings" panose="05000000000000000000" pitchFamily="2" charset="2"/>
              <a:buChar char="Ø"/>
            </a:pPr>
            <a:r>
              <a:rPr lang="en-US" dirty="0"/>
              <a:t>If Circuit limit crosses for individual stock then it remains closed for the day. </a:t>
            </a:r>
          </a:p>
          <a:p>
            <a:pPr marL="285750" indent="-285750">
              <a:lnSpc>
                <a:spcPct val="150000"/>
              </a:lnSpc>
              <a:buFont typeface="Wingdings" panose="05000000000000000000" pitchFamily="2" charset="2"/>
              <a:buChar char="Ø"/>
            </a:pPr>
            <a:r>
              <a:rPr lang="en-US" dirty="0"/>
              <a:t>There are stocks to which circuit limits are not applicable.</a:t>
            </a:r>
            <a:endParaRPr lang="en-US" b="1" dirty="0"/>
          </a:p>
          <a:p>
            <a:pPr marL="285750" indent="-285750">
              <a:lnSpc>
                <a:spcPct val="150000"/>
              </a:lnSpc>
              <a:buFont typeface="Wingdings" panose="05000000000000000000" pitchFamily="2" charset="2"/>
              <a:buChar char="Ø"/>
            </a:pPr>
            <a:r>
              <a:rPr lang="en-US" b="1" dirty="0"/>
              <a:t>Circuit Condition</a:t>
            </a:r>
            <a:br>
              <a:rPr lang="en-US" dirty="0"/>
            </a:br>
            <a:r>
              <a:rPr lang="en-US" b="1" dirty="0">
                <a:solidFill>
                  <a:srgbClr val="FF0000"/>
                </a:solidFill>
              </a:rPr>
              <a:t>Circuit is not applicable on those share whose derivative is available</a:t>
            </a:r>
            <a:br>
              <a:rPr lang="en-US" dirty="0"/>
            </a:br>
            <a:r>
              <a:rPr lang="en-US" dirty="0"/>
              <a:t>and the stock which are listed on today also circuit is not applicable.</a:t>
            </a:r>
          </a:p>
          <a:p>
            <a:pPr marL="285750" indent="-285750">
              <a:lnSpc>
                <a:spcPct val="150000"/>
              </a:lnSpc>
              <a:buFont typeface="Wingdings" panose="05000000000000000000" pitchFamily="2" charset="2"/>
              <a:buChar char="Ø"/>
            </a:pPr>
            <a:endParaRPr lang="en-US" dirty="0"/>
          </a:p>
          <a:p>
            <a:pPr marL="285750" indent="-285750">
              <a:lnSpc>
                <a:spcPct val="150000"/>
              </a:lnSpc>
              <a:buFont typeface="Wingdings" panose="05000000000000000000" pitchFamily="2" charset="2"/>
              <a:buChar char="Ø"/>
            </a:pPr>
            <a:r>
              <a:rPr lang="en-US" dirty="0"/>
              <a:t>On 22 Jan,2016, due to a bad news Interglobe Aviation(Indigo)'s share price tumbled by 20% and it couldn't go lesser than that. This allowed the market to settle, thus preventing the erosion of the rest investor's wealth.</a:t>
            </a:r>
          </a:p>
        </p:txBody>
      </p:sp>
    </p:spTree>
    <p:extLst>
      <p:ext uri="{BB962C8B-B14F-4D97-AF65-F5344CB8AC3E}">
        <p14:creationId xmlns:p14="http://schemas.microsoft.com/office/powerpoint/2010/main" val="273467261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1000"/>
                                        <p:tgtEl>
                                          <p:spTgt spid="4">
                                            <p:txEl>
                                              <p:pRg st="2" end="2"/>
                                            </p:txEl>
                                          </p:spTgt>
                                        </p:tgtEl>
                                      </p:cBhvr>
                                    </p:animEffect>
                                    <p:anim calcmode="lin" valueType="num">
                                      <p:cBhvr>
                                        <p:cTn id="29"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fade">
                                      <p:cBhvr>
                                        <p:cTn id="35" dur="1000"/>
                                        <p:tgtEl>
                                          <p:spTgt spid="4">
                                            <p:txEl>
                                              <p:pRg st="3" end="3"/>
                                            </p:txEl>
                                          </p:spTgt>
                                        </p:tgtEl>
                                      </p:cBhvr>
                                    </p:animEffect>
                                    <p:anim calcmode="lin" valueType="num">
                                      <p:cBhvr>
                                        <p:cTn id="36"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29673"/>
          </a:xfrm>
        </p:spPr>
        <p:txBody>
          <a:bodyPr>
            <a:normAutofit/>
          </a:bodyPr>
          <a:lstStyle/>
          <a:p>
            <a:pPr algn="ctr"/>
            <a:r>
              <a:rPr lang="en-US" sz="3600" b="1" dirty="0"/>
              <a:t>CIRCUIT FOR INDICES</a:t>
            </a:r>
            <a:endParaRPr lang="en-IN" sz="3600" b="1" dirty="0"/>
          </a:p>
        </p:txBody>
      </p:sp>
      <p:graphicFrame>
        <p:nvGraphicFramePr>
          <p:cNvPr id="5" name="Table 4"/>
          <p:cNvGraphicFramePr>
            <a:graphicFrameLocks noGrp="1"/>
          </p:cNvGraphicFramePr>
          <p:nvPr>
            <p:extLst>
              <p:ext uri="{D42A27DB-BD31-4B8C-83A1-F6EECF244321}">
                <p14:modId xmlns:p14="http://schemas.microsoft.com/office/powerpoint/2010/main" val="3067893441"/>
              </p:ext>
            </p:extLst>
          </p:nvPr>
        </p:nvGraphicFramePr>
        <p:xfrm>
          <a:off x="2235200" y="923636"/>
          <a:ext cx="7980219" cy="4294910"/>
        </p:xfrm>
        <a:graphic>
          <a:graphicData uri="http://schemas.openxmlformats.org/drawingml/2006/table">
            <a:tbl>
              <a:tblPr>
                <a:tableStyleId>{69C7853C-536D-4A76-A0AE-DD22124D55A5}</a:tableStyleId>
              </a:tblPr>
              <a:tblGrid>
                <a:gridCol w="1271675">
                  <a:extLst>
                    <a:ext uri="{9D8B030D-6E8A-4147-A177-3AD203B41FA5}">
                      <a16:colId xmlns:a16="http://schemas.microsoft.com/office/drawing/2014/main" val="3738909908"/>
                    </a:ext>
                  </a:extLst>
                </a:gridCol>
                <a:gridCol w="2162461">
                  <a:extLst>
                    <a:ext uri="{9D8B030D-6E8A-4147-A177-3AD203B41FA5}">
                      <a16:colId xmlns:a16="http://schemas.microsoft.com/office/drawing/2014/main" val="2423117559"/>
                    </a:ext>
                  </a:extLst>
                </a:gridCol>
                <a:gridCol w="1683280">
                  <a:extLst>
                    <a:ext uri="{9D8B030D-6E8A-4147-A177-3AD203B41FA5}">
                      <a16:colId xmlns:a16="http://schemas.microsoft.com/office/drawing/2014/main" val="272184343"/>
                    </a:ext>
                  </a:extLst>
                </a:gridCol>
                <a:gridCol w="2862803">
                  <a:extLst>
                    <a:ext uri="{9D8B030D-6E8A-4147-A177-3AD203B41FA5}">
                      <a16:colId xmlns:a16="http://schemas.microsoft.com/office/drawing/2014/main" val="2665257776"/>
                    </a:ext>
                  </a:extLst>
                </a:gridCol>
              </a:tblGrid>
              <a:tr h="808496">
                <a:tc>
                  <a:txBody>
                    <a:bodyPr/>
                    <a:lstStyle/>
                    <a:p>
                      <a:pPr algn="ctr" fontAlgn="base"/>
                      <a:r>
                        <a:rPr lang="en-IN" sz="1400" dirty="0">
                          <a:effectLst/>
                        </a:rPr>
                        <a:t>Trigger limit</a:t>
                      </a:r>
                      <a:endParaRPr lang="en-IN" sz="1400" b="1" dirty="0">
                        <a:effectLst/>
                      </a:endParaRPr>
                    </a:p>
                  </a:txBody>
                  <a:tcPr marL="11583" marR="11583" marT="9266" marB="9266" anchor="ctr"/>
                </a:tc>
                <a:tc>
                  <a:txBody>
                    <a:bodyPr/>
                    <a:lstStyle/>
                    <a:p>
                      <a:pPr algn="ctr" fontAlgn="base"/>
                      <a:r>
                        <a:rPr lang="en-IN" sz="1400" dirty="0">
                          <a:effectLst/>
                        </a:rPr>
                        <a:t>Trigger time</a:t>
                      </a:r>
                      <a:endParaRPr lang="en-IN" sz="1400" b="1" dirty="0">
                        <a:effectLst/>
                      </a:endParaRPr>
                    </a:p>
                  </a:txBody>
                  <a:tcPr marL="11583" marR="11583" marT="9266" marB="9266" anchor="ctr"/>
                </a:tc>
                <a:tc>
                  <a:txBody>
                    <a:bodyPr/>
                    <a:lstStyle/>
                    <a:p>
                      <a:pPr algn="ctr" fontAlgn="base"/>
                      <a:r>
                        <a:rPr lang="en-IN" sz="1400" dirty="0">
                          <a:effectLst/>
                        </a:rPr>
                        <a:t>Market halt duration</a:t>
                      </a:r>
                      <a:endParaRPr lang="en-IN" sz="1400" b="1" dirty="0">
                        <a:effectLst/>
                      </a:endParaRPr>
                    </a:p>
                  </a:txBody>
                  <a:tcPr marL="11583" marR="11583" marT="9266" marB="9266" anchor="ctr"/>
                </a:tc>
                <a:tc>
                  <a:txBody>
                    <a:bodyPr/>
                    <a:lstStyle/>
                    <a:p>
                      <a:pPr algn="ctr" fontAlgn="base"/>
                      <a:r>
                        <a:rPr lang="en-US" sz="1400">
                          <a:effectLst/>
                        </a:rPr>
                        <a:t>Pre-open call auction session post market halt</a:t>
                      </a:r>
                      <a:endParaRPr lang="en-US" sz="1400" b="1">
                        <a:effectLst/>
                      </a:endParaRPr>
                    </a:p>
                  </a:txBody>
                  <a:tcPr marL="11583" marR="11583" marT="9266" marB="9266" anchor="ctr"/>
                </a:tc>
                <a:extLst>
                  <a:ext uri="{0D108BD9-81ED-4DB2-BD59-A6C34878D82A}">
                    <a16:rowId xmlns:a16="http://schemas.microsoft.com/office/drawing/2014/main" val="863899378"/>
                  </a:ext>
                </a:extLst>
              </a:tr>
              <a:tr h="314618">
                <a:tc rowSpan="3">
                  <a:txBody>
                    <a:bodyPr/>
                    <a:lstStyle/>
                    <a:p>
                      <a:pPr algn="ctr" fontAlgn="base"/>
                      <a:r>
                        <a:rPr lang="en-IN" sz="1400" dirty="0">
                          <a:effectLst/>
                        </a:rPr>
                        <a:t>10%</a:t>
                      </a:r>
                    </a:p>
                  </a:txBody>
                  <a:tcPr marL="11583" marR="11583" marT="9266" marB="9266" anchor="ctr"/>
                </a:tc>
                <a:tc>
                  <a:txBody>
                    <a:bodyPr/>
                    <a:lstStyle/>
                    <a:p>
                      <a:pPr algn="ctr" fontAlgn="base"/>
                      <a:r>
                        <a:rPr lang="en-IN" sz="1400">
                          <a:effectLst/>
                        </a:rPr>
                        <a:t>Before 1:00 pm.</a:t>
                      </a:r>
                    </a:p>
                  </a:txBody>
                  <a:tcPr marL="11583" marR="11583" marT="9266" marB="9266" anchor="ctr"/>
                </a:tc>
                <a:tc>
                  <a:txBody>
                    <a:bodyPr/>
                    <a:lstStyle/>
                    <a:p>
                      <a:pPr algn="ctr" fontAlgn="base"/>
                      <a:r>
                        <a:rPr lang="en-IN" sz="1400">
                          <a:effectLst/>
                        </a:rPr>
                        <a:t>45 Minutes</a:t>
                      </a:r>
                    </a:p>
                  </a:txBody>
                  <a:tcPr marL="11583" marR="11583" marT="9266" marB="9266" anchor="ctr"/>
                </a:tc>
                <a:tc>
                  <a:txBody>
                    <a:bodyPr/>
                    <a:lstStyle/>
                    <a:p>
                      <a:pPr algn="ctr" fontAlgn="base"/>
                      <a:r>
                        <a:rPr lang="en-IN" sz="1400">
                          <a:effectLst/>
                        </a:rPr>
                        <a:t>15 Minutes</a:t>
                      </a:r>
                    </a:p>
                  </a:txBody>
                  <a:tcPr marL="11583" marR="11583" marT="9266" marB="9266" anchor="ctr"/>
                </a:tc>
                <a:extLst>
                  <a:ext uri="{0D108BD9-81ED-4DB2-BD59-A6C34878D82A}">
                    <a16:rowId xmlns:a16="http://schemas.microsoft.com/office/drawing/2014/main" val="3740372314"/>
                  </a:ext>
                </a:extLst>
              </a:tr>
              <a:tr h="709721">
                <a:tc vMerge="1">
                  <a:txBody>
                    <a:bodyPr/>
                    <a:lstStyle/>
                    <a:p>
                      <a:endParaRPr lang="en-IN"/>
                    </a:p>
                  </a:txBody>
                  <a:tcPr/>
                </a:tc>
                <a:tc>
                  <a:txBody>
                    <a:bodyPr/>
                    <a:lstStyle/>
                    <a:p>
                      <a:pPr algn="ctr" fontAlgn="base"/>
                      <a:r>
                        <a:rPr lang="en-US" sz="1400">
                          <a:effectLst/>
                        </a:rPr>
                        <a:t>At or after 1:00 pm upto 2.30 pm</a:t>
                      </a:r>
                    </a:p>
                  </a:txBody>
                  <a:tcPr marL="11583" marR="11583" marT="9266" marB="9266" anchor="ctr"/>
                </a:tc>
                <a:tc>
                  <a:txBody>
                    <a:bodyPr/>
                    <a:lstStyle/>
                    <a:p>
                      <a:pPr algn="ctr" fontAlgn="base"/>
                      <a:r>
                        <a:rPr lang="en-IN" sz="1400" dirty="0">
                          <a:effectLst/>
                        </a:rPr>
                        <a:t>15 Minutes</a:t>
                      </a:r>
                    </a:p>
                  </a:txBody>
                  <a:tcPr marL="11583" marR="11583" marT="9266" marB="9266" anchor="ctr"/>
                </a:tc>
                <a:tc>
                  <a:txBody>
                    <a:bodyPr/>
                    <a:lstStyle/>
                    <a:p>
                      <a:pPr algn="ctr" fontAlgn="base"/>
                      <a:r>
                        <a:rPr lang="en-IN" sz="1400">
                          <a:effectLst/>
                        </a:rPr>
                        <a:t>15 Minutes</a:t>
                      </a:r>
                    </a:p>
                  </a:txBody>
                  <a:tcPr marL="11583" marR="11583" marT="9266" marB="9266" anchor="ctr"/>
                </a:tc>
                <a:extLst>
                  <a:ext uri="{0D108BD9-81ED-4DB2-BD59-A6C34878D82A}">
                    <a16:rowId xmlns:a16="http://schemas.microsoft.com/office/drawing/2014/main" val="2651695713"/>
                  </a:ext>
                </a:extLst>
              </a:tr>
              <a:tr h="413395">
                <a:tc vMerge="1">
                  <a:txBody>
                    <a:bodyPr/>
                    <a:lstStyle/>
                    <a:p>
                      <a:endParaRPr lang="en-IN"/>
                    </a:p>
                  </a:txBody>
                  <a:tcPr/>
                </a:tc>
                <a:tc>
                  <a:txBody>
                    <a:bodyPr/>
                    <a:lstStyle/>
                    <a:p>
                      <a:pPr algn="ctr" fontAlgn="base"/>
                      <a:r>
                        <a:rPr lang="en-US" sz="1400" dirty="0">
                          <a:effectLst/>
                        </a:rPr>
                        <a:t>At or after 2.30 pm</a:t>
                      </a:r>
                    </a:p>
                  </a:txBody>
                  <a:tcPr marL="11583" marR="11583" marT="9266" marB="9266" anchor="ctr"/>
                </a:tc>
                <a:tc>
                  <a:txBody>
                    <a:bodyPr/>
                    <a:lstStyle/>
                    <a:p>
                      <a:pPr algn="ctr" fontAlgn="base"/>
                      <a:r>
                        <a:rPr lang="en-IN" sz="1400" dirty="0">
                          <a:effectLst/>
                        </a:rPr>
                        <a:t> No halt</a:t>
                      </a:r>
                    </a:p>
                  </a:txBody>
                  <a:tcPr marL="11583" marR="11583" marT="9266" marB="9266" anchor="ctr"/>
                </a:tc>
                <a:tc>
                  <a:txBody>
                    <a:bodyPr/>
                    <a:lstStyle/>
                    <a:p>
                      <a:pPr algn="ctr" fontAlgn="base"/>
                      <a:r>
                        <a:rPr lang="en-IN" sz="1400">
                          <a:effectLst/>
                        </a:rPr>
                        <a:t>Not applicable</a:t>
                      </a:r>
                    </a:p>
                  </a:txBody>
                  <a:tcPr marL="11583" marR="11583" marT="9266" marB="9266" anchor="ctr"/>
                </a:tc>
                <a:extLst>
                  <a:ext uri="{0D108BD9-81ED-4DB2-BD59-A6C34878D82A}">
                    <a16:rowId xmlns:a16="http://schemas.microsoft.com/office/drawing/2014/main" val="1900997513"/>
                  </a:ext>
                </a:extLst>
              </a:tr>
              <a:tr h="413395">
                <a:tc rowSpan="3">
                  <a:txBody>
                    <a:bodyPr/>
                    <a:lstStyle/>
                    <a:p>
                      <a:pPr algn="ctr" fontAlgn="base"/>
                      <a:r>
                        <a:rPr lang="en-IN" sz="1400" dirty="0">
                          <a:effectLst/>
                        </a:rPr>
                        <a:t>15%</a:t>
                      </a:r>
                    </a:p>
                  </a:txBody>
                  <a:tcPr marL="11583" marR="11583" marT="9266" marB="9266" anchor="ctr"/>
                </a:tc>
                <a:tc>
                  <a:txBody>
                    <a:bodyPr/>
                    <a:lstStyle/>
                    <a:p>
                      <a:pPr algn="ctr" fontAlgn="base"/>
                      <a:r>
                        <a:rPr lang="en-IN" sz="1400" dirty="0">
                          <a:effectLst/>
                        </a:rPr>
                        <a:t>Before 1 pm</a:t>
                      </a:r>
                    </a:p>
                  </a:txBody>
                  <a:tcPr marL="11583" marR="11583" marT="9266" marB="9266" anchor="ctr"/>
                </a:tc>
                <a:tc>
                  <a:txBody>
                    <a:bodyPr/>
                    <a:lstStyle/>
                    <a:p>
                      <a:pPr algn="ctr" fontAlgn="base"/>
                      <a:r>
                        <a:rPr lang="en-IN" sz="1400">
                          <a:effectLst/>
                        </a:rPr>
                        <a:t>1 hour 45 minutes</a:t>
                      </a:r>
                    </a:p>
                  </a:txBody>
                  <a:tcPr marL="11583" marR="11583" marT="9266" marB="9266" anchor="ctr"/>
                </a:tc>
                <a:tc>
                  <a:txBody>
                    <a:bodyPr/>
                    <a:lstStyle/>
                    <a:p>
                      <a:pPr algn="ctr" fontAlgn="base"/>
                      <a:r>
                        <a:rPr lang="en-IN" sz="1400">
                          <a:effectLst/>
                        </a:rPr>
                        <a:t>15 Minutes</a:t>
                      </a:r>
                    </a:p>
                  </a:txBody>
                  <a:tcPr marL="11583" marR="11583" marT="9266" marB="9266" anchor="ctr"/>
                </a:tc>
                <a:extLst>
                  <a:ext uri="{0D108BD9-81ED-4DB2-BD59-A6C34878D82A}">
                    <a16:rowId xmlns:a16="http://schemas.microsoft.com/office/drawing/2014/main" val="1719855979"/>
                  </a:ext>
                </a:extLst>
              </a:tr>
              <a:tr h="709721">
                <a:tc vMerge="1">
                  <a:txBody>
                    <a:bodyPr/>
                    <a:lstStyle/>
                    <a:p>
                      <a:endParaRPr lang="en-IN"/>
                    </a:p>
                  </a:txBody>
                  <a:tcPr/>
                </a:tc>
                <a:tc>
                  <a:txBody>
                    <a:bodyPr/>
                    <a:lstStyle/>
                    <a:p>
                      <a:pPr algn="ctr" fontAlgn="base"/>
                      <a:r>
                        <a:rPr lang="en-US" sz="1400" dirty="0">
                          <a:effectLst/>
                        </a:rPr>
                        <a:t>At or after 1:00 pm before 2:00 pm</a:t>
                      </a:r>
                    </a:p>
                  </a:txBody>
                  <a:tcPr marL="11583" marR="11583" marT="9266" marB="9266" anchor="ctr"/>
                </a:tc>
                <a:tc>
                  <a:txBody>
                    <a:bodyPr/>
                    <a:lstStyle/>
                    <a:p>
                      <a:pPr algn="ctr" fontAlgn="base"/>
                      <a:r>
                        <a:rPr lang="en-IN" sz="1400">
                          <a:effectLst/>
                        </a:rPr>
                        <a:t>45 Minutes</a:t>
                      </a:r>
                    </a:p>
                  </a:txBody>
                  <a:tcPr marL="11583" marR="11583" marT="9266" marB="9266" anchor="ctr"/>
                </a:tc>
                <a:tc>
                  <a:txBody>
                    <a:bodyPr/>
                    <a:lstStyle/>
                    <a:p>
                      <a:pPr algn="ctr" fontAlgn="base"/>
                      <a:r>
                        <a:rPr lang="en-IN" sz="1400">
                          <a:effectLst/>
                        </a:rPr>
                        <a:t>15 Minutes</a:t>
                      </a:r>
                    </a:p>
                  </a:txBody>
                  <a:tcPr marL="11583" marR="11583" marT="9266" marB="9266" anchor="ctr"/>
                </a:tc>
                <a:extLst>
                  <a:ext uri="{0D108BD9-81ED-4DB2-BD59-A6C34878D82A}">
                    <a16:rowId xmlns:a16="http://schemas.microsoft.com/office/drawing/2014/main" val="37398331"/>
                  </a:ext>
                </a:extLst>
              </a:tr>
              <a:tr h="413395">
                <a:tc vMerge="1">
                  <a:txBody>
                    <a:bodyPr/>
                    <a:lstStyle/>
                    <a:p>
                      <a:endParaRPr lang="en-IN"/>
                    </a:p>
                  </a:txBody>
                  <a:tcPr/>
                </a:tc>
                <a:tc>
                  <a:txBody>
                    <a:bodyPr/>
                    <a:lstStyle/>
                    <a:p>
                      <a:pPr algn="ctr" fontAlgn="base"/>
                      <a:r>
                        <a:rPr lang="en-US" sz="1400">
                          <a:effectLst/>
                        </a:rPr>
                        <a:t>On or after 2:00 pm</a:t>
                      </a:r>
                    </a:p>
                  </a:txBody>
                  <a:tcPr marL="11583" marR="11583" marT="9266" marB="9266" anchor="ctr"/>
                </a:tc>
                <a:tc>
                  <a:txBody>
                    <a:bodyPr/>
                    <a:lstStyle/>
                    <a:p>
                      <a:pPr algn="ctr" fontAlgn="base"/>
                      <a:r>
                        <a:rPr lang="en-IN" sz="1400">
                          <a:effectLst/>
                        </a:rPr>
                        <a:t>Remainder of the day</a:t>
                      </a:r>
                    </a:p>
                  </a:txBody>
                  <a:tcPr marL="11583" marR="11583" marT="9266" marB="9266" anchor="ctr"/>
                </a:tc>
                <a:tc>
                  <a:txBody>
                    <a:bodyPr/>
                    <a:lstStyle/>
                    <a:p>
                      <a:pPr algn="ctr" fontAlgn="base"/>
                      <a:r>
                        <a:rPr lang="en-IN" sz="1400">
                          <a:effectLst/>
                        </a:rPr>
                        <a:t>Not applicable</a:t>
                      </a:r>
                    </a:p>
                  </a:txBody>
                  <a:tcPr marL="11583" marR="11583" marT="9266" marB="9266" anchor="ctr"/>
                </a:tc>
                <a:extLst>
                  <a:ext uri="{0D108BD9-81ED-4DB2-BD59-A6C34878D82A}">
                    <a16:rowId xmlns:a16="http://schemas.microsoft.com/office/drawing/2014/main" val="3374696228"/>
                  </a:ext>
                </a:extLst>
              </a:tr>
              <a:tr h="512169">
                <a:tc>
                  <a:txBody>
                    <a:bodyPr/>
                    <a:lstStyle/>
                    <a:p>
                      <a:pPr algn="ctr" fontAlgn="base"/>
                      <a:r>
                        <a:rPr lang="en-IN" sz="1400">
                          <a:effectLst/>
                        </a:rPr>
                        <a:t>20%</a:t>
                      </a:r>
                    </a:p>
                  </a:txBody>
                  <a:tcPr marL="11583" marR="11583" marT="9266" marB="9266" anchor="ctr"/>
                </a:tc>
                <a:tc>
                  <a:txBody>
                    <a:bodyPr/>
                    <a:lstStyle/>
                    <a:p>
                      <a:pPr algn="ctr" fontAlgn="base"/>
                      <a:r>
                        <a:rPr lang="en-US" sz="1400">
                          <a:effectLst/>
                        </a:rPr>
                        <a:t>Any time during market hours</a:t>
                      </a:r>
                    </a:p>
                  </a:txBody>
                  <a:tcPr marL="11583" marR="11583" marT="9266" marB="9266" anchor="ctr"/>
                </a:tc>
                <a:tc>
                  <a:txBody>
                    <a:bodyPr/>
                    <a:lstStyle/>
                    <a:p>
                      <a:pPr algn="ctr" fontAlgn="base"/>
                      <a:r>
                        <a:rPr lang="en-IN" sz="1400">
                          <a:effectLst/>
                        </a:rPr>
                        <a:t>Remainder of the day</a:t>
                      </a:r>
                    </a:p>
                  </a:txBody>
                  <a:tcPr marL="11583" marR="11583" marT="9266" marB="9266" anchor="ctr"/>
                </a:tc>
                <a:tc>
                  <a:txBody>
                    <a:bodyPr/>
                    <a:lstStyle/>
                    <a:p>
                      <a:pPr algn="ctr" fontAlgn="base"/>
                      <a:r>
                        <a:rPr lang="en-IN" sz="1400" dirty="0">
                          <a:effectLst/>
                        </a:rPr>
                        <a:t>Not applicable</a:t>
                      </a:r>
                    </a:p>
                  </a:txBody>
                  <a:tcPr marL="11583" marR="11583" marT="9266" marB="9266" anchor="ctr"/>
                </a:tc>
                <a:extLst>
                  <a:ext uri="{0D108BD9-81ED-4DB2-BD59-A6C34878D82A}">
                    <a16:rowId xmlns:a16="http://schemas.microsoft.com/office/drawing/2014/main" val="4233647568"/>
                  </a:ext>
                </a:extLst>
              </a:tr>
            </a:tbl>
          </a:graphicData>
        </a:graphic>
      </p:graphicFrame>
      <p:sp>
        <p:nvSpPr>
          <p:cNvPr id="6" name="Rectangle 1"/>
          <p:cNvSpPr>
            <a:spLocks noChangeArrowheads="1"/>
          </p:cNvSpPr>
          <p:nvPr/>
        </p:nvSpPr>
        <p:spPr bwMode="auto">
          <a:xfrm>
            <a:off x="5878513" y="16335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TextBox 6"/>
          <p:cNvSpPr txBox="1"/>
          <p:nvPr/>
        </p:nvSpPr>
        <p:spPr>
          <a:xfrm>
            <a:off x="1514764" y="5528162"/>
            <a:ext cx="10317018" cy="1200329"/>
          </a:xfrm>
          <a:prstGeom prst="rect">
            <a:avLst/>
          </a:prstGeom>
          <a:noFill/>
          <a:ln>
            <a:solidFill>
              <a:schemeClr val="bg2"/>
            </a:solidFill>
          </a:ln>
        </p:spPr>
        <p:txBody>
          <a:bodyPr wrap="square" rtlCol="0" anchor="ctr" anchorCtr="1">
            <a:spAutoFit/>
          </a:bodyPr>
          <a:lstStyle/>
          <a:p>
            <a:r>
              <a:rPr lang="en-US" dirty="0"/>
              <a:t>For example, the BSE Sensex moved up by 2110.79 points on May 18, 2009 after the Parliament election results were announced. The trading had to be halted since the market became extremely volatile and moved beyond reasoning.</a:t>
            </a:r>
            <a:endParaRPr lang="en-IN" dirty="0"/>
          </a:p>
          <a:p>
            <a:endParaRPr lang="en-IN" dirty="0"/>
          </a:p>
        </p:txBody>
      </p:sp>
    </p:spTree>
    <p:extLst>
      <p:ext uri="{BB962C8B-B14F-4D97-AF65-F5344CB8AC3E}">
        <p14:creationId xmlns:p14="http://schemas.microsoft.com/office/powerpoint/2010/main" val="45332117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563418"/>
          </a:xfrm>
        </p:spPr>
        <p:txBody>
          <a:bodyPr>
            <a:normAutofit fontScale="90000"/>
          </a:bodyPr>
          <a:lstStyle/>
          <a:p>
            <a:pPr algn="ctr"/>
            <a:r>
              <a:rPr lang="en-IN" b="1" dirty="0"/>
              <a:t>DEPOSITERY</a:t>
            </a:r>
          </a:p>
        </p:txBody>
      </p:sp>
      <p:sp>
        <p:nvSpPr>
          <p:cNvPr id="4" name="TextBox 3"/>
          <p:cNvSpPr txBox="1"/>
          <p:nvPr/>
        </p:nvSpPr>
        <p:spPr>
          <a:xfrm>
            <a:off x="1191490" y="748252"/>
            <a:ext cx="9707419" cy="646331"/>
          </a:xfrm>
          <a:prstGeom prst="rect">
            <a:avLst/>
          </a:prstGeom>
          <a:noFill/>
          <a:ln>
            <a:noFill/>
          </a:ln>
        </p:spPr>
        <p:txBody>
          <a:bodyPr wrap="square" rtlCol="0" anchor="ctr" anchorCtr="1">
            <a:spAutoFit/>
          </a:bodyPr>
          <a:lstStyle/>
          <a:p>
            <a:pPr marL="285750" indent="-285750">
              <a:buFont typeface="Wingdings" panose="05000000000000000000" pitchFamily="2" charset="2"/>
              <a:buChar char="Ø"/>
            </a:pPr>
            <a:r>
              <a:rPr lang="en-US" dirty="0"/>
              <a:t>Depository is an institution which holds your Shares, Government Bonds, Mutual funds etc.</a:t>
            </a:r>
          </a:p>
          <a:p>
            <a:r>
              <a:rPr lang="en-US" dirty="0"/>
              <a:t> </a:t>
            </a:r>
            <a:endParaRPr lang="en-IN" dirty="0"/>
          </a:p>
        </p:txBody>
      </p:sp>
      <p:graphicFrame>
        <p:nvGraphicFramePr>
          <p:cNvPr id="5" name="Diagram 4"/>
          <p:cNvGraphicFramePr/>
          <p:nvPr>
            <p:extLst>
              <p:ext uri="{D42A27DB-BD31-4B8C-83A1-F6EECF244321}">
                <p14:modId xmlns:p14="http://schemas.microsoft.com/office/powerpoint/2010/main" val="526932440"/>
              </p:ext>
            </p:extLst>
          </p:nvPr>
        </p:nvGraphicFramePr>
        <p:xfrm>
          <a:off x="7536873" y="1745673"/>
          <a:ext cx="4655127" cy="4137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360218" y="1183495"/>
            <a:ext cx="7269018" cy="5493812"/>
          </a:xfrm>
          <a:prstGeom prst="rect">
            <a:avLst/>
          </a:prstGeom>
          <a:noFill/>
          <a:ln>
            <a:noFill/>
          </a:ln>
        </p:spPr>
        <p:txBody>
          <a:bodyPr wrap="square" rtlCol="0" anchor="ctr" anchorCtr="1">
            <a:spAutoFit/>
          </a:bodyPr>
          <a:lstStyle/>
          <a:p>
            <a:pPr marL="285750" indent="-285750" algn="just">
              <a:lnSpc>
                <a:spcPct val="150000"/>
              </a:lnSpc>
              <a:buFont typeface="Wingdings" panose="05000000000000000000" pitchFamily="2" charset="2"/>
              <a:buChar char="Ø"/>
            </a:pPr>
            <a:r>
              <a:rPr lang="en-US" sz="1600" b="1" dirty="0">
                <a:latin typeface="Rockwell" panose="02060603020205020403" pitchFamily="18" charset="0"/>
              </a:rPr>
              <a:t>National securities Depository Limited (NSDL), </a:t>
            </a:r>
            <a:r>
              <a:rPr lang="en-US" dirty="0"/>
              <a:t>is a depository service promoted by some giant institutions including IDBI Bank, UTI, NSE and some other institutions.</a:t>
            </a:r>
          </a:p>
          <a:p>
            <a:pPr marL="285750" indent="-285750" algn="just">
              <a:lnSpc>
                <a:spcPct val="150000"/>
              </a:lnSpc>
              <a:buFont typeface="Wingdings" panose="05000000000000000000" pitchFamily="2" charset="2"/>
              <a:buChar char="Ø"/>
            </a:pPr>
            <a:r>
              <a:rPr lang="en-US" dirty="0"/>
              <a:t>It was established on 8 November 1996 as the first electronic securities depository in India.</a:t>
            </a:r>
          </a:p>
          <a:p>
            <a:pPr algn="just">
              <a:lnSpc>
                <a:spcPct val="150000"/>
              </a:lnSpc>
            </a:pPr>
            <a:endParaRPr lang="en-US" sz="1600" dirty="0"/>
          </a:p>
          <a:p>
            <a:pPr marL="285750" indent="-285750" algn="just">
              <a:lnSpc>
                <a:spcPct val="150000"/>
              </a:lnSpc>
              <a:buFont typeface="Wingdings" panose="05000000000000000000" pitchFamily="2" charset="2"/>
              <a:buChar char="Ø"/>
            </a:pPr>
            <a:r>
              <a:rPr lang="en-US" b="1" dirty="0">
                <a:latin typeface="Rockwell" panose="02060603020205020403" pitchFamily="18" charset="0"/>
              </a:rPr>
              <a:t>Central Depository Services Limited (CDSL),</a:t>
            </a:r>
            <a:r>
              <a:rPr lang="en-US" sz="1600" b="1" i="1" dirty="0"/>
              <a:t> </a:t>
            </a:r>
            <a:r>
              <a:rPr lang="en-US" dirty="0"/>
              <a:t>is a depository service that works for the Bombay Stock Exchange (BSE) and is promoted by the State Bank of India (SBI), Bank of India, Bank of Baroda, HDFC Bank, Standard Chartered Bank, Axis Bank and the Union Bank of India.</a:t>
            </a:r>
          </a:p>
          <a:p>
            <a:pPr marL="285750" indent="-285750" algn="just">
              <a:lnSpc>
                <a:spcPct val="150000"/>
              </a:lnSpc>
              <a:buFont typeface="Wingdings" panose="05000000000000000000" pitchFamily="2" charset="2"/>
              <a:buChar char="Ø"/>
            </a:pPr>
            <a:r>
              <a:rPr lang="en-US" dirty="0"/>
              <a:t>CDSL began its operations from February 1999 onwards after obtaining prior clearance from market watchdog Securities and Exchange Board of India (SEBI)</a:t>
            </a:r>
            <a:endParaRPr lang="en-IN" dirty="0"/>
          </a:p>
        </p:txBody>
      </p:sp>
    </p:spTree>
    <p:extLst>
      <p:ext uri="{BB962C8B-B14F-4D97-AF65-F5344CB8AC3E}">
        <p14:creationId xmlns:p14="http://schemas.microsoft.com/office/powerpoint/2010/main" val="78133106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graphicEl>
                                              <a:dgm id="{1C409363-6F2F-460B-9362-C5F4E0049457}"/>
                                            </p:graphicEl>
                                          </p:spTgt>
                                        </p:tgtEl>
                                        <p:attrNameLst>
                                          <p:attrName>style.visibility</p:attrName>
                                        </p:attrNameLst>
                                      </p:cBhvr>
                                      <p:to>
                                        <p:strVal val="visible"/>
                                      </p:to>
                                    </p:set>
                                    <p:animEffect transition="in" filter="fade">
                                      <p:cBhvr>
                                        <p:cTn id="21" dur="1000"/>
                                        <p:tgtEl>
                                          <p:spTgt spid="5">
                                            <p:graphicEl>
                                              <a:dgm id="{1C409363-6F2F-460B-9362-C5F4E0049457}"/>
                                            </p:graphicEl>
                                          </p:spTgt>
                                        </p:tgtEl>
                                      </p:cBhvr>
                                    </p:animEffect>
                                    <p:anim calcmode="lin" valueType="num">
                                      <p:cBhvr>
                                        <p:cTn id="22" dur="1000" fill="hold"/>
                                        <p:tgtEl>
                                          <p:spTgt spid="5">
                                            <p:graphicEl>
                                              <a:dgm id="{1C409363-6F2F-460B-9362-C5F4E0049457}"/>
                                            </p:graphicEl>
                                          </p:spTgt>
                                        </p:tgtEl>
                                        <p:attrNameLst>
                                          <p:attrName>ppt_x</p:attrName>
                                        </p:attrNameLst>
                                      </p:cBhvr>
                                      <p:tavLst>
                                        <p:tav tm="0">
                                          <p:val>
                                            <p:strVal val="#ppt_x"/>
                                          </p:val>
                                        </p:tav>
                                        <p:tav tm="100000">
                                          <p:val>
                                            <p:strVal val="#ppt_x"/>
                                          </p:val>
                                        </p:tav>
                                      </p:tavLst>
                                    </p:anim>
                                    <p:anim calcmode="lin" valueType="num">
                                      <p:cBhvr>
                                        <p:cTn id="23" dur="1000" fill="hold"/>
                                        <p:tgtEl>
                                          <p:spTgt spid="5">
                                            <p:graphicEl>
                                              <a:dgm id="{1C409363-6F2F-460B-9362-C5F4E0049457}"/>
                                            </p:graphic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5">
                                            <p:graphicEl>
                                              <a:dgm id="{5C5D3853-1BAD-4D77-9D19-AB4ADB6611CC}"/>
                                            </p:graphicEl>
                                          </p:spTgt>
                                        </p:tgtEl>
                                        <p:attrNameLst>
                                          <p:attrName>style.visibility</p:attrName>
                                        </p:attrNameLst>
                                      </p:cBhvr>
                                      <p:to>
                                        <p:strVal val="visible"/>
                                      </p:to>
                                    </p:set>
                                    <p:animEffect transition="in" filter="fade">
                                      <p:cBhvr>
                                        <p:cTn id="26" dur="1000"/>
                                        <p:tgtEl>
                                          <p:spTgt spid="5">
                                            <p:graphicEl>
                                              <a:dgm id="{5C5D3853-1BAD-4D77-9D19-AB4ADB6611CC}"/>
                                            </p:graphicEl>
                                          </p:spTgt>
                                        </p:tgtEl>
                                      </p:cBhvr>
                                    </p:animEffect>
                                    <p:anim calcmode="lin" valueType="num">
                                      <p:cBhvr>
                                        <p:cTn id="27" dur="1000" fill="hold"/>
                                        <p:tgtEl>
                                          <p:spTgt spid="5">
                                            <p:graphicEl>
                                              <a:dgm id="{5C5D3853-1BAD-4D77-9D19-AB4ADB6611CC}"/>
                                            </p:graphicEl>
                                          </p:spTgt>
                                        </p:tgtEl>
                                        <p:attrNameLst>
                                          <p:attrName>ppt_x</p:attrName>
                                        </p:attrNameLst>
                                      </p:cBhvr>
                                      <p:tavLst>
                                        <p:tav tm="0">
                                          <p:val>
                                            <p:strVal val="#ppt_x"/>
                                          </p:val>
                                        </p:tav>
                                        <p:tav tm="100000">
                                          <p:val>
                                            <p:strVal val="#ppt_x"/>
                                          </p:val>
                                        </p:tav>
                                      </p:tavLst>
                                    </p:anim>
                                    <p:anim calcmode="lin" valueType="num">
                                      <p:cBhvr>
                                        <p:cTn id="28" dur="1000" fill="hold"/>
                                        <p:tgtEl>
                                          <p:spTgt spid="5">
                                            <p:graphicEl>
                                              <a:dgm id="{5C5D3853-1BAD-4D77-9D19-AB4ADB6611CC}"/>
                                            </p:graphic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5">
                                            <p:graphicEl>
                                              <a:dgm id="{443E9F3F-8B5B-4096-906A-3C696FFCA51C}"/>
                                            </p:graphicEl>
                                          </p:spTgt>
                                        </p:tgtEl>
                                        <p:attrNameLst>
                                          <p:attrName>style.visibility</p:attrName>
                                        </p:attrNameLst>
                                      </p:cBhvr>
                                      <p:to>
                                        <p:strVal val="visible"/>
                                      </p:to>
                                    </p:set>
                                    <p:animEffect transition="in" filter="fade">
                                      <p:cBhvr>
                                        <p:cTn id="31" dur="1000"/>
                                        <p:tgtEl>
                                          <p:spTgt spid="5">
                                            <p:graphicEl>
                                              <a:dgm id="{443E9F3F-8B5B-4096-906A-3C696FFCA51C}"/>
                                            </p:graphicEl>
                                          </p:spTgt>
                                        </p:tgtEl>
                                      </p:cBhvr>
                                    </p:animEffect>
                                    <p:anim calcmode="lin" valueType="num">
                                      <p:cBhvr>
                                        <p:cTn id="32" dur="1000" fill="hold"/>
                                        <p:tgtEl>
                                          <p:spTgt spid="5">
                                            <p:graphicEl>
                                              <a:dgm id="{443E9F3F-8B5B-4096-906A-3C696FFCA51C}"/>
                                            </p:graphicEl>
                                          </p:spTgt>
                                        </p:tgtEl>
                                        <p:attrNameLst>
                                          <p:attrName>ppt_x</p:attrName>
                                        </p:attrNameLst>
                                      </p:cBhvr>
                                      <p:tavLst>
                                        <p:tav tm="0">
                                          <p:val>
                                            <p:strVal val="#ppt_x"/>
                                          </p:val>
                                        </p:tav>
                                        <p:tav tm="100000">
                                          <p:val>
                                            <p:strVal val="#ppt_x"/>
                                          </p:val>
                                        </p:tav>
                                      </p:tavLst>
                                    </p:anim>
                                    <p:anim calcmode="lin" valueType="num">
                                      <p:cBhvr>
                                        <p:cTn id="33" dur="1000" fill="hold"/>
                                        <p:tgtEl>
                                          <p:spTgt spid="5">
                                            <p:graphicEl>
                                              <a:dgm id="{443E9F3F-8B5B-4096-906A-3C696FFCA51C}"/>
                                            </p:graphic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5">
                                            <p:graphicEl>
                                              <a:dgm id="{10E54321-81EA-4DB5-8D1F-B073B89724C0}"/>
                                            </p:graphicEl>
                                          </p:spTgt>
                                        </p:tgtEl>
                                        <p:attrNameLst>
                                          <p:attrName>style.visibility</p:attrName>
                                        </p:attrNameLst>
                                      </p:cBhvr>
                                      <p:to>
                                        <p:strVal val="visible"/>
                                      </p:to>
                                    </p:set>
                                    <p:animEffect transition="in" filter="fade">
                                      <p:cBhvr>
                                        <p:cTn id="38" dur="1000"/>
                                        <p:tgtEl>
                                          <p:spTgt spid="5">
                                            <p:graphicEl>
                                              <a:dgm id="{10E54321-81EA-4DB5-8D1F-B073B89724C0}"/>
                                            </p:graphicEl>
                                          </p:spTgt>
                                        </p:tgtEl>
                                      </p:cBhvr>
                                    </p:animEffect>
                                    <p:anim calcmode="lin" valueType="num">
                                      <p:cBhvr>
                                        <p:cTn id="39" dur="1000" fill="hold"/>
                                        <p:tgtEl>
                                          <p:spTgt spid="5">
                                            <p:graphicEl>
                                              <a:dgm id="{10E54321-81EA-4DB5-8D1F-B073B89724C0}"/>
                                            </p:graphicEl>
                                          </p:spTgt>
                                        </p:tgtEl>
                                        <p:attrNameLst>
                                          <p:attrName>ppt_x</p:attrName>
                                        </p:attrNameLst>
                                      </p:cBhvr>
                                      <p:tavLst>
                                        <p:tav tm="0">
                                          <p:val>
                                            <p:strVal val="#ppt_x"/>
                                          </p:val>
                                        </p:tav>
                                        <p:tav tm="100000">
                                          <p:val>
                                            <p:strVal val="#ppt_x"/>
                                          </p:val>
                                        </p:tav>
                                      </p:tavLst>
                                    </p:anim>
                                    <p:anim calcmode="lin" valueType="num">
                                      <p:cBhvr>
                                        <p:cTn id="40" dur="1000" fill="hold"/>
                                        <p:tgtEl>
                                          <p:spTgt spid="5">
                                            <p:graphicEl>
                                              <a:dgm id="{10E54321-81EA-4DB5-8D1F-B073B89724C0}"/>
                                            </p:graphic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5">
                                            <p:graphicEl>
                                              <a:dgm id="{9EE5D468-CF96-4291-953C-5526CBD14133}"/>
                                            </p:graphicEl>
                                          </p:spTgt>
                                        </p:tgtEl>
                                        <p:attrNameLst>
                                          <p:attrName>style.visibility</p:attrName>
                                        </p:attrNameLst>
                                      </p:cBhvr>
                                      <p:to>
                                        <p:strVal val="visible"/>
                                      </p:to>
                                    </p:set>
                                    <p:animEffect transition="in" filter="fade">
                                      <p:cBhvr>
                                        <p:cTn id="43" dur="1000"/>
                                        <p:tgtEl>
                                          <p:spTgt spid="5">
                                            <p:graphicEl>
                                              <a:dgm id="{9EE5D468-CF96-4291-953C-5526CBD14133}"/>
                                            </p:graphicEl>
                                          </p:spTgt>
                                        </p:tgtEl>
                                      </p:cBhvr>
                                    </p:animEffect>
                                    <p:anim calcmode="lin" valueType="num">
                                      <p:cBhvr>
                                        <p:cTn id="44" dur="1000" fill="hold"/>
                                        <p:tgtEl>
                                          <p:spTgt spid="5">
                                            <p:graphicEl>
                                              <a:dgm id="{9EE5D468-CF96-4291-953C-5526CBD14133}"/>
                                            </p:graphicEl>
                                          </p:spTgt>
                                        </p:tgtEl>
                                        <p:attrNameLst>
                                          <p:attrName>ppt_x</p:attrName>
                                        </p:attrNameLst>
                                      </p:cBhvr>
                                      <p:tavLst>
                                        <p:tav tm="0">
                                          <p:val>
                                            <p:strVal val="#ppt_x"/>
                                          </p:val>
                                        </p:tav>
                                        <p:tav tm="100000">
                                          <p:val>
                                            <p:strVal val="#ppt_x"/>
                                          </p:val>
                                        </p:tav>
                                      </p:tavLst>
                                    </p:anim>
                                    <p:anim calcmode="lin" valueType="num">
                                      <p:cBhvr>
                                        <p:cTn id="45" dur="1000" fill="hold"/>
                                        <p:tgtEl>
                                          <p:spTgt spid="5">
                                            <p:graphicEl>
                                              <a:dgm id="{9EE5D468-CF96-4291-953C-5526CBD14133}"/>
                                            </p:graphic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
                                            <p:graphicEl>
                                              <a:dgm id="{799AE655-31FD-4A16-A25C-9E0E18A9B765}"/>
                                            </p:graphicEl>
                                          </p:spTgt>
                                        </p:tgtEl>
                                        <p:attrNameLst>
                                          <p:attrName>style.visibility</p:attrName>
                                        </p:attrNameLst>
                                      </p:cBhvr>
                                      <p:to>
                                        <p:strVal val="visible"/>
                                      </p:to>
                                    </p:set>
                                    <p:animEffect transition="in" filter="fade">
                                      <p:cBhvr>
                                        <p:cTn id="48" dur="1000"/>
                                        <p:tgtEl>
                                          <p:spTgt spid="5">
                                            <p:graphicEl>
                                              <a:dgm id="{799AE655-31FD-4A16-A25C-9E0E18A9B765}"/>
                                            </p:graphicEl>
                                          </p:spTgt>
                                        </p:tgtEl>
                                      </p:cBhvr>
                                    </p:animEffect>
                                    <p:anim calcmode="lin" valueType="num">
                                      <p:cBhvr>
                                        <p:cTn id="49" dur="1000" fill="hold"/>
                                        <p:tgtEl>
                                          <p:spTgt spid="5">
                                            <p:graphicEl>
                                              <a:dgm id="{799AE655-31FD-4A16-A25C-9E0E18A9B765}"/>
                                            </p:graphicEl>
                                          </p:spTgt>
                                        </p:tgtEl>
                                        <p:attrNameLst>
                                          <p:attrName>ppt_x</p:attrName>
                                        </p:attrNameLst>
                                      </p:cBhvr>
                                      <p:tavLst>
                                        <p:tav tm="0">
                                          <p:val>
                                            <p:strVal val="#ppt_x"/>
                                          </p:val>
                                        </p:tav>
                                        <p:tav tm="100000">
                                          <p:val>
                                            <p:strVal val="#ppt_x"/>
                                          </p:val>
                                        </p:tav>
                                      </p:tavLst>
                                    </p:anim>
                                    <p:anim calcmode="lin" valueType="num">
                                      <p:cBhvr>
                                        <p:cTn id="50" dur="1000" fill="hold"/>
                                        <p:tgtEl>
                                          <p:spTgt spid="5">
                                            <p:graphicEl>
                                              <a:dgm id="{799AE655-31FD-4A16-A25C-9E0E18A9B765}"/>
                                            </p:graphicEl>
                                          </p:spTgt>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
                                            <p:graphicEl>
                                              <a:dgm id="{35503FF1-D69A-4A01-9E9A-474FC0EDAEAC}"/>
                                            </p:graphicEl>
                                          </p:spTgt>
                                        </p:tgtEl>
                                        <p:attrNameLst>
                                          <p:attrName>style.visibility</p:attrName>
                                        </p:attrNameLst>
                                      </p:cBhvr>
                                      <p:to>
                                        <p:strVal val="visible"/>
                                      </p:to>
                                    </p:set>
                                    <p:animEffect transition="in" filter="fade">
                                      <p:cBhvr>
                                        <p:cTn id="53" dur="1000"/>
                                        <p:tgtEl>
                                          <p:spTgt spid="5">
                                            <p:graphicEl>
                                              <a:dgm id="{35503FF1-D69A-4A01-9E9A-474FC0EDAEAC}"/>
                                            </p:graphicEl>
                                          </p:spTgt>
                                        </p:tgtEl>
                                      </p:cBhvr>
                                    </p:animEffect>
                                    <p:anim calcmode="lin" valueType="num">
                                      <p:cBhvr>
                                        <p:cTn id="54" dur="1000" fill="hold"/>
                                        <p:tgtEl>
                                          <p:spTgt spid="5">
                                            <p:graphicEl>
                                              <a:dgm id="{35503FF1-D69A-4A01-9E9A-474FC0EDAEAC}"/>
                                            </p:graphicEl>
                                          </p:spTgt>
                                        </p:tgtEl>
                                        <p:attrNameLst>
                                          <p:attrName>ppt_x</p:attrName>
                                        </p:attrNameLst>
                                      </p:cBhvr>
                                      <p:tavLst>
                                        <p:tav tm="0">
                                          <p:val>
                                            <p:strVal val="#ppt_x"/>
                                          </p:val>
                                        </p:tav>
                                        <p:tav tm="100000">
                                          <p:val>
                                            <p:strVal val="#ppt_x"/>
                                          </p:val>
                                        </p:tav>
                                      </p:tavLst>
                                    </p:anim>
                                    <p:anim calcmode="lin" valueType="num">
                                      <p:cBhvr>
                                        <p:cTn id="55" dur="1000" fill="hold"/>
                                        <p:tgtEl>
                                          <p:spTgt spid="5">
                                            <p:graphicEl>
                                              <a:dgm id="{35503FF1-D69A-4A01-9E9A-474FC0EDAEAC}"/>
                                            </p:graphic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5">
                                            <p:graphicEl>
                                              <a:dgm id="{84FFA548-B35A-4ADD-8A87-60DA9B2A25C5}"/>
                                            </p:graphicEl>
                                          </p:spTgt>
                                        </p:tgtEl>
                                        <p:attrNameLst>
                                          <p:attrName>style.visibility</p:attrName>
                                        </p:attrNameLst>
                                      </p:cBhvr>
                                      <p:to>
                                        <p:strVal val="visible"/>
                                      </p:to>
                                    </p:set>
                                    <p:animEffect transition="in" filter="fade">
                                      <p:cBhvr>
                                        <p:cTn id="60" dur="1000"/>
                                        <p:tgtEl>
                                          <p:spTgt spid="5">
                                            <p:graphicEl>
                                              <a:dgm id="{84FFA548-B35A-4ADD-8A87-60DA9B2A25C5}"/>
                                            </p:graphicEl>
                                          </p:spTgt>
                                        </p:tgtEl>
                                      </p:cBhvr>
                                    </p:animEffect>
                                    <p:anim calcmode="lin" valueType="num">
                                      <p:cBhvr>
                                        <p:cTn id="61" dur="1000" fill="hold"/>
                                        <p:tgtEl>
                                          <p:spTgt spid="5">
                                            <p:graphicEl>
                                              <a:dgm id="{84FFA548-B35A-4ADD-8A87-60DA9B2A25C5}"/>
                                            </p:graphicEl>
                                          </p:spTgt>
                                        </p:tgtEl>
                                        <p:attrNameLst>
                                          <p:attrName>ppt_x</p:attrName>
                                        </p:attrNameLst>
                                      </p:cBhvr>
                                      <p:tavLst>
                                        <p:tav tm="0">
                                          <p:val>
                                            <p:strVal val="#ppt_x"/>
                                          </p:val>
                                        </p:tav>
                                        <p:tav tm="100000">
                                          <p:val>
                                            <p:strVal val="#ppt_x"/>
                                          </p:val>
                                        </p:tav>
                                      </p:tavLst>
                                    </p:anim>
                                    <p:anim calcmode="lin" valueType="num">
                                      <p:cBhvr>
                                        <p:cTn id="62" dur="1000" fill="hold"/>
                                        <p:tgtEl>
                                          <p:spTgt spid="5">
                                            <p:graphicEl>
                                              <a:dgm id="{84FFA548-B35A-4ADD-8A87-60DA9B2A25C5}"/>
                                            </p:graphicEl>
                                          </p:spTgt>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5">
                                            <p:graphicEl>
                                              <a:dgm id="{F3BC2E9F-2DD0-4A35-AC07-167C03005910}"/>
                                            </p:graphicEl>
                                          </p:spTgt>
                                        </p:tgtEl>
                                        <p:attrNameLst>
                                          <p:attrName>style.visibility</p:attrName>
                                        </p:attrNameLst>
                                      </p:cBhvr>
                                      <p:to>
                                        <p:strVal val="visible"/>
                                      </p:to>
                                    </p:set>
                                    <p:animEffect transition="in" filter="fade">
                                      <p:cBhvr>
                                        <p:cTn id="65" dur="1000"/>
                                        <p:tgtEl>
                                          <p:spTgt spid="5">
                                            <p:graphicEl>
                                              <a:dgm id="{F3BC2E9F-2DD0-4A35-AC07-167C03005910}"/>
                                            </p:graphicEl>
                                          </p:spTgt>
                                        </p:tgtEl>
                                      </p:cBhvr>
                                    </p:animEffect>
                                    <p:anim calcmode="lin" valueType="num">
                                      <p:cBhvr>
                                        <p:cTn id="66" dur="1000" fill="hold"/>
                                        <p:tgtEl>
                                          <p:spTgt spid="5">
                                            <p:graphicEl>
                                              <a:dgm id="{F3BC2E9F-2DD0-4A35-AC07-167C03005910}"/>
                                            </p:graphicEl>
                                          </p:spTgt>
                                        </p:tgtEl>
                                        <p:attrNameLst>
                                          <p:attrName>ppt_x</p:attrName>
                                        </p:attrNameLst>
                                      </p:cBhvr>
                                      <p:tavLst>
                                        <p:tav tm="0">
                                          <p:val>
                                            <p:strVal val="#ppt_x"/>
                                          </p:val>
                                        </p:tav>
                                        <p:tav tm="100000">
                                          <p:val>
                                            <p:strVal val="#ppt_x"/>
                                          </p:val>
                                        </p:tav>
                                      </p:tavLst>
                                    </p:anim>
                                    <p:anim calcmode="lin" valueType="num">
                                      <p:cBhvr>
                                        <p:cTn id="67" dur="1000" fill="hold"/>
                                        <p:tgtEl>
                                          <p:spTgt spid="5">
                                            <p:graphicEl>
                                              <a:dgm id="{F3BC2E9F-2DD0-4A35-AC07-167C03005910}"/>
                                            </p:graphicEl>
                                          </p:spTgt>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5">
                                            <p:graphicEl>
                                              <a:dgm id="{80BFF3E0-77F0-46FF-A49D-8EE0E16DA643}"/>
                                            </p:graphicEl>
                                          </p:spTgt>
                                        </p:tgtEl>
                                        <p:attrNameLst>
                                          <p:attrName>style.visibility</p:attrName>
                                        </p:attrNameLst>
                                      </p:cBhvr>
                                      <p:to>
                                        <p:strVal val="visible"/>
                                      </p:to>
                                    </p:set>
                                    <p:animEffect transition="in" filter="fade">
                                      <p:cBhvr>
                                        <p:cTn id="70" dur="1000"/>
                                        <p:tgtEl>
                                          <p:spTgt spid="5">
                                            <p:graphicEl>
                                              <a:dgm id="{80BFF3E0-77F0-46FF-A49D-8EE0E16DA643}"/>
                                            </p:graphicEl>
                                          </p:spTgt>
                                        </p:tgtEl>
                                      </p:cBhvr>
                                    </p:animEffect>
                                    <p:anim calcmode="lin" valueType="num">
                                      <p:cBhvr>
                                        <p:cTn id="71" dur="1000" fill="hold"/>
                                        <p:tgtEl>
                                          <p:spTgt spid="5">
                                            <p:graphicEl>
                                              <a:dgm id="{80BFF3E0-77F0-46FF-A49D-8EE0E16DA643}"/>
                                            </p:graphicEl>
                                          </p:spTgt>
                                        </p:tgtEl>
                                        <p:attrNameLst>
                                          <p:attrName>ppt_x</p:attrName>
                                        </p:attrNameLst>
                                      </p:cBhvr>
                                      <p:tavLst>
                                        <p:tav tm="0">
                                          <p:val>
                                            <p:strVal val="#ppt_x"/>
                                          </p:val>
                                        </p:tav>
                                        <p:tav tm="100000">
                                          <p:val>
                                            <p:strVal val="#ppt_x"/>
                                          </p:val>
                                        </p:tav>
                                      </p:tavLst>
                                    </p:anim>
                                    <p:anim calcmode="lin" valueType="num">
                                      <p:cBhvr>
                                        <p:cTn id="72" dur="1000" fill="hold"/>
                                        <p:tgtEl>
                                          <p:spTgt spid="5">
                                            <p:graphicEl>
                                              <a:dgm id="{80BFF3E0-77F0-46FF-A49D-8EE0E16DA643}"/>
                                            </p:graphicEl>
                                          </p:spTgt>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5">
                                            <p:graphicEl>
                                              <a:dgm id="{906F7403-8050-4AE5-A70A-1C12B2CF98E1}"/>
                                            </p:graphicEl>
                                          </p:spTgt>
                                        </p:tgtEl>
                                        <p:attrNameLst>
                                          <p:attrName>style.visibility</p:attrName>
                                        </p:attrNameLst>
                                      </p:cBhvr>
                                      <p:to>
                                        <p:strVal val="visible"/>
                                      </p:to>
                                    </p:set>
                                    <p:animEffect transition="in" filter="fade">
                                      <p:cBhvr>
                                        <p:cTn id="75" dur="1000"/>
                                        <p:tgtEl>
                                          <p:spTgt spid="5">
                                            <p:graphicEl>
                                              <a:dgm id="{906F7403-8050-4AE5-A70A-1C12B2CF98E1}"/>
                                            </p:graphicEl>
                                          </p:spTgt>
                                        </p:tgtEl>
                                      </p:cBhvr>
                                    </p:animEffect>
                                    <p:anim calcmode="lin" valueType="num">
                                      <p:cBhvr>
                                        <p:cTn id="76" dur="1000" fill="hold"/>
                                        <p:tgtEl>
                                          <p:spTgt spid="5">
                                            <p:graphicEl>
                                              <a:dgm id="{906F7403-8050-4AE5-A70A-1C12B2CF98E1}"/>
                                            </p:graphicEl>
                                          </p:spTgt>
                                        </p:tgtEl>
                                        <p:attrNameLst>
                                          <p:attrName>ppt_x</p:attrName>
                                        </p:attrNameLst>
                                      </p:cBhvr>
                                      <p:tavLst>
                                        <p:tav tm="0">
                                          <p:val>
                                            <p:strVal val="#ppt_x"/>
                                          </p:val>
                                        </p:tav>
                                        <p:tav tm="100000">
                                          <p:val>
                                            <p:strVal val="#ppt_x"/>
                                          </p:val>
                                        </p:tav>
                                      </p:tavLst>
                                    </p:anim>
                                    <p:anim calcmode="lin" valueType="num">
                                      <p:cBhvr>
                                        <p:cTn id="77" dur="1000" fill="hold"/>
                                        <p:tgtEl>
                                          <p:spTgt spid="5">
                                            <p:graphicEl>
                                              <a:dgm id="{906F7403-8050-4AE5-A70A-1C12B2CF98E1}"/>
                                            </p:graphicEl>
                                          </p:spTgt>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grpId="0" nodeType="clickEffect">
                                  <p:stCondLst>
                                    <p:cond delay="0"/>
                                  </p:stCondLst>
                                  <p:childTnLst>
                                    <p:set>
                                      <p:cBhvr>
                                        <p:cTn id="81" dur="1" fill="hold">
                                          <p:stCondLst>
                                            <p:cond delay="0"/>
                                          </p:stCondLst>
                                        </p:cTn>
                                        <p:tgtEl>
                                          <p:spTgt spid="6">
                                            <p:txEl>
                                              <p:pRg st="0" end="0"/>
                                            </p:txEl>
                                          </p:spTgt>
                                        </p:tgtEl>
                                        <p:attrNameLst>
                                          <p:attrName>style.visibility</p:attrName>
                                        </p:attrNameLst>
                                      </p:cBhvr>
                                      <p:to>
                                        <p:strVal val="visible"/>
                                      </p:to>
                                    </p:set>
                                    <p:animEffect transition="in" filter="fade">
                                      <p:cBhvr>
                                        <p:cTn id="82" dur="1000"/>
                                        <p:tgtEl>
                                          <p:spTgt spid="6">
                                            <p:txEl>
                                              <p:pRg st="0" end="0"/>
                                            </p:txEl>
                                          </p:spTgt>
                                        </p:tgtEl>
                                      </p:cBhvr>
                                    </p:animEffect>
                                    <p:anim calcmode="lin" valueType="num">
                                      <p:cBhvr>
                                        <p:cTn id="8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84"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grpId="0" nodeType="clickEffect">
                                  <p:stCondLst>
                                    <p:cond delay="0"/>
                                  </p:stCondLst>
                                  <p:childTnLst>
                                    <p:set>
                                      <p:cBhvr>
                                        <p:cTn id="88" dur="1" fill="hold">
                                          <p:stCondLst>
                                            <p:cond delay="0"/>
                                          </p:stCondLst>
                                        </p:cTn>
                                        <p:tgtEl>
                                          <p:spTgt spid="6">
                                            <p:txEl>
                                              <p:pRg st="1" end="1"/>
                                            </p:txEl>
                                          </p:spTgt>
                                        </p:tgtEl>
                                        <p:attrNameLst>
                                          <p:attrName>style.visibility</p:attrName>
                                        </p:attrNameLst>
                                      </p:cBhvr>
                                      <p:to>
                                        <p:strVal val="visible"/>
                                      </p:to>
                                    </p:set>
                                    <p:animEffect transition="in" filter="fade">
                                      <p:cBhvr>
                                        <p:cTn id="89" dur="1000"/>
                                        <p:tgtEl>
                                          <p:spTgt spid="6">
                                            <p:txEl>
                                              <p:pRg st="1" end="1"/>
                                            </p:txEl>
                                          </p:spTgt>
                                        </p:tgtEl>
                                      </p:cBhvr>
                                    </p:animEffect>
                                    <p:anim calcmode="lin" valueType="num">
                                      <p:cBhvr>
                                        <p:cTn id="90"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1"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grpId="0" nodeType="clickEffect">
                                  <p:stCondLst>
                                    <p:cond delay="0"/>
                                  </p:stCondLst>
                                  <p:childTnLst>
                                    <p:set>
                                      <p:cBhvr>
                                        <p:cTn id="95" dur="1" fill="hold">
                                          <p:stCondLst>
                                            <p:cond delay="0"/>
                                          </p:stCondLst>
                                        </p:cTn>
                                        <p:tgtEl>
                                          <p:spTgt spid="6">
                                            <p:txEl>
                                              <p:pRg st="3" end="3"/>
                                            </p:txEl>
                                          </p:spTgt>
                                        </p:tgtEl>
                                        <p:attrNameLst>
                                          <p:attrName>style.visibility</p:attrName>
                                        </p:attrNameLst>
                                      </p:cBhvr>
                                      <p:to>
                                        <p:strVal val="visible"/>
                                      </p:to>
                                    </p:set>
                                    <p:animEffect transition="in" filter="fade">
                                      <p:cBhvr>
                                        <p:cTn id="96" dur="1000"/>
                                        <p:tgtEl>
                                          <p:spTgt spid="6">
                                            <p:txEl>
                                              <p:pRg st="3" end="3"/>
                                            </p:txEl>
                                          </p:spTgt>
                                        </p:tgtEl>
                                      </p:cBhvr>
                                    </p:animEffect>
                                    <p:anim calcmode="lin" valueType="num">
                                      <p:cBhvr>
                                        <p:cTn id="97"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8"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grpId="0" nodeType="clickEffect">
                                  <p:stCondLst>
                                    <p:cond delay="0"/>
                                  </p:stCondLst>
                                  <p:childTnLst>
                                    <p:set>
                                      <p:cBhvr>
                                        <p:cTn id="102" dur="1" fill="hold">
                                          <p:stCondLst>
                                            <p:cond delay="0"/>
                                          </p:stCondLst>
                                        </p:cTn>
                                        <p:tgtEl>
                                          <p:spTgt spid="6">
                                            <p:txEl>
                                              <p:pRg st="4" end="4"/>
                                            </p:txEl>
                                          </p:spTgt>
                                        </p:tgtEl>
                                        <p:attrNameLst>
                                          <p:attrName>style.visibility</p:attrName>
                                        </p:attrNameLst>
                                      </p:cBhvr>
                                      <p:to>
                                        <p:strVal val="visible"/>
                                      </p:to>
                                    </p:set>
                                    <p:animEffect transition="in" filter="fade">
                                      <p:cBhvr>
                                        <p:cTn id="103" dur="1000"/>
                                        <p:tgtEl>
                                          <p:spTgt spid="6">
                                            <p:txEl>
                                              <p:pRg st="4" end="4"/>
                                            </p:txEl>
                                          </p:spTgt>
                                        </p:tgtEl>
                                      </p:cBhvr>
                                    </p:animEffect>
                                    <p:anim calcmode="lin" valueType="num">
                                      <p:cBhvr>
                                        <p:cTn id="104"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05"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Graphic spid="5" grpId="0">
        <p:bldSub>
          <a:bldDgm bld="one"/>
        </p:bldSub>
      </p:bldGraphic>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38909"/>
          </a:xfrm>
        </p:spPr>
        <p:txBody>
          <a:bodyPr>
            <a:normAutofit/>
          </a:bodyPr>
          <a:lstStyle/>
          <a:p>
            <a:pPr algn="ctr"/>
            <a:r>
              <a:rPr lang="en-US" sz="3200" b="1" dirty="0"/>
              <a:t>BENEFITS OF HOLDING SECURITIES IN CDSL &amp; NSDL:</a:t>
            </a:r>
            <a:endParaRPr lang="en-IN" sz="3200" b="1" dirty="0"/>
          </a:p>
        </p:txBody>
      </p:sp>
      <p:sp>
        <p:nvSpPr>
          <p:cNvPr id="3" name="Content Placeholder 2"/>
          <p:cNvSpPr>
            <a:spLocks noGrp="1"/>
          </p:cNvSpPr>
          <p:nvPr>
            <p:ph idx="1"/>
          </p:nvPr>
        </p:nvSpPr>
        <p:spPr>
          <a:xfrm>
            <a:off x="1238826" y="1256145"/>
            <a:ext cx="10953173" cy="5440219"/>
          </a:xfrm>
          <a:ln>
            <a:noFill/>
          </a:ln>
        </p:spPr>
        <p:txBody>
          <a:bodyPr>
            <a:normAutofit/>
          </a:bodyPr>
          <a:lstStyle/>
          <a:p>
            <a:pPr fontAlgn="base">
              <a:buFont typeface="Wingdings" panose="05000000000000000000" pitchFamily="2" charset="2"/>
              <a:buChar char="Ø"/>
            </a:pPr>
            <a:r>
              <a:rPr lang="en-US" sz="1800" dirty="0"/>
              <a:t>A safe and convenient way to hold securities;</a:t>
            </a:r>
          </a:p>
          <a:p>
            <a:pPr fontAlgn="base">
              <a:buFont typeface="Wingdings" panose="05000000000000000000" pitchFamily="2" charset="2"/>
              <a:buChar char="Ø"/>
            </a:pPr>
            <a:r>
              <a:rPr lang="en-US" sz="1800" dirty="0"/>
              <a:t>Immediate transfer of securities;</a:t>
            </a:r>
          </a:p>
          <a:p>
            <a:pPr fontAlgn="base">
              <a:buFont typeface="Wingdings" panose="05000000000000000000" pitchFamily="2" charset="2"/>
              <a:buChar char="Ø"/>
            </a:pPr>
            <a:r>
              <a:rPr lang="en-US" sz="1800" dirty="0"/>
              <a:t>No stamp duty on transfer of securities;</a:t>
            </a:r>
          </a:p>
          <a:p>
            <a:pPr fontAlgn="base">
              <a:buFont typeface="Wingdings" panose="05000000000000000000" pitchFamily="2" charset="2"/>
              <a:buChar char="Ø"/>
            </a:pPr>
            <a:r>
              <a:rPr lang="en-US" sz="1800" dirty="0"/>
              <a:t>Elimination of risks associated with physical certificates such as bad delivery, fake securities, delays, thefts etc.;</a:t>
            </a:r>
          </a:p>
          <a:p>
            <a:pPr fontAlgn="base">
              <a:buFont typeface="Wingdings" panose="05000000000000000000" pitchFamily="2" charset="2"/>
              <a:buChar char="Ø"/>
            </a:pPr>
            <a:r>
              <a:rPr lang="en-US" sz="1800" dirty="0"/>
              <a:t>Reduction in paperwork involved in transfer of securities;</a:t>
            </a:r>
          </a:p>
          <a:p>
            <a:pPr fontAlgn="base">
              <a:buFont typeface="Wingdings" panose="05000000000000000000" pitchFamily="2" charset="2"/>
              <a:buChar char="Ø"/>
            </a:pPr>
            <a:r>
              <a:rPr lang="en-US" sz="1800" dirty="0"/>
              <a:t>Reduction in transaction cost;</a:t>
            </a:r>
          </a:p>
          <a:p>
            <a:pPr fontAlgn="base">
              <a:buFont typeface="Wingdings" panose="05000000000000000000" pitchFamily="2" charset="2"/>
              <a:buChar char="Ø"/>
            </a:pPr>
            <a:r>
              <a:rPr lang="en-US" sz="1800" dirty="0"/>
              <a:t>No odd lot problem, even one share can be sold;</a:t>
            </a:r>
          </a:p>
          <a:p>
            <a:pPr fontAlgn="base">
              <a:buFont typeface="Wingdings" panose="05000000000000000000" pitchFamily="2" charset="2"/>
              <a:buChar char="Ø"/>
            </a:pPr>
            <a:r>
              <a:rPr lang="en-US" sz="1800" dirty="0"/>
              <a:t>Nomination facility;</a:t>
            </a:r>
          </a:p>
          <a:p>
            <a:pPr fontAlgn="base">
              <a:buFont typeface="Wingdings" panose="05000000000000000000" pitchFamily="2" charset="2"/>
              <a:buChar char="Ø"/>
            </a:pPr>
            <a:r>
              <a:rPr lang="en-US" sz="1800" dirty="0"/>
              <a:t>Change in address recorded with DP gets registered with all companies in which investor holds securities electronically eliminating the need to correspond with each of them separately;</a:t>
            </a:r>
          </a:p>
          <a:p>
            <a:pPr fontAlgn="base">
              <a:buFont typeface="Wingdings" panose="05000000000000000000" pitchFamily="2" charset="2"/>
              <a:buChar char="Ø"/>
            </a:pPr>
            <a:r>
              <a:rPr lang="en-US" sz="1800" dirty="0"/>
              <a:t>Transmission of securities is done by DP eliminating correspondence with companies;</a:t>
            </a:r>
          </a:p>
          <a:p>
            <a:pPr fontAlgn="base">
              <a:buFont typeface="Wingdings" panose="05000000000000000000" pitchFamily="2" charset="2"/>
              <a:buChar char="Ø"/>
            </a:pPr>
            <a:r>
              <a:rPr lang="en-US" sz="1800" dirty="0"/>
              <a:t>Automatic credit into </a:t>
            </a:r>
            <a:r>
              <a:rPr lang="en-US" sz="1800" dirty="0" err="1"/>
              <a:t>demat</a:t>
            </a:r>
            <a:r>
              <a:rPr lang="en-US" sz="1800" dirty="0"/>
              <a:t> account of shares, arising out of bonus/split/consolidation/merger etc.</a:t>
            </a:r>
          </a:p>
          <a:p>
            <a:pPr fontAlgn="base">
              <a:buFont typeface="Wingdings" panose="05000000000000000000" pitchFamily="2" charset="2"/>
              <a:buChar char="Ø"/>
            </a:pPr>
            <a:r>
              <a:rPr lang="en-US" sz="1800" dirty="0"/>
              <a:t>Holding investments in equity and debt instruments in a single account</a:t>
            </a:r>
          </a:p>
        </p:txBody>
      </p:sp>
    </p:spTree>
    <p:extLst>
      <p:ext uri="{BB962C8B-B14F-4D97-AF65-F5344CB8AC3E}">
        <p14:creationId xmlns:p14="http://schemas.microsoft.com/office/powerpoint/2010/main" val="161572006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1000"/>
                                        <p:tgtEl>
                                          <p:spTgt spid="3">
                                            <p:txEl>
                                              <p:pRg st="7" end="7"/>
                                            </p:txEl>
                                          </p:spTgt>
                                        </p:tgtEl>
                                      </p:cBhvr>
                                    </p:animEffect>
                                    <p:anim calcmode="lin" valueType="num">
                                      <p:cBhvr>
                                        <p:cTn id="6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Effect transition="in" filter="fade">
                                      <p:cBhvr>
                                        <p:cTn id="70" dur="1000"/>
                                        <p:tgtEl>
                                          <p:spTgt spid="3">
                                            <p:txEl>
                                              <p:pRg st="8" end="8"/>
                                            </p:txEl>
                                          </p:spTgt>
                                        </p:tgtEl>
                                      </p:cBhvr>
                                    </p:animEffect>
                                    <p:anim calcmode="lin" valueType="num">
                                      <p:cBhvr>
                                        <p:cTn id="71"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9" end="9"/>
                                            </p:txEl>
                                          </p:spTgt>
                                        </p:tgtEl>
                                        <p:attrNameLst>
                                          <p:attrName>style.visibility</p:attrName>
                                        </p:attrNameLst>
                                      </p:cBhvr>
                                      <p:to>
                                        <p:strVal val="visible"/>
                                      </p:to>
                                    </p:set>
                                    <p:animEffect transition="in" filter="fade">
                                      <p:cBhvr>
                                        <p:cTn id="77" dur="1000"/>
                                        <p:tgtEl>
                                          <p:spTgt spid="3">
                                            <p:txEl>
                                              <p:pRg st="9" end="9"/>
                                            </p:txEl>
                                          </p:spTgt>
                                        </p:tgtEl>
                                      </p:cBhvr>
                                    </p:animEffect>
                                    <p:anim calcmode="lin" valueType="num">
                                      <p:cBhvr>
                                        <p:cTn id="7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3">
                                            <p:txEl>
                                              <p:pRg st="10" end="10"/>
                                            </p:txEl>
                                          </p:spTgt>
                                        </p:tgtEl>
                                        <p:attrNameLst>
                                          <p:attrName>style.visibility</p:attrName>
                                        </p:attrNameLst>
                                      </p:cBhvr>
                                      <p:to>
                                        <p:strVal val="visible"/>
                                      </p:to>
                                    </p:set>
                                    <p:animEffect transition="in" filter="fade">
                                      <p:cBhvr>
                                        <p:cTn id="84" dur="1000"/>
                                        <p:tgtEl>
                                          <p:spTgt spid="3">
                                            <p:txEl>
                                              <p:pRg st="10" end="10"/>
                                            </p:txEl>
                                          </p:spTgt>
                                        </p:tgtEl>
                                      </p:cBhvr>
                                    </p:animEffect>
                                    <p:anim calcmode="lin" valueType="num">
                                      <p:cBhvr>
                                        <p:cTn id="8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3">
                                            <p:txEl>
                                              <p:pRg st="11" end="11"/>
                                            </p:txEl>
                                          </p:spTgt>
                                        </p:tgtEl>
                                        <p:attrNameLst>
                                          <p:attrName>style.visibility</p:attrName>
                                        </p:attrNameLst>
                                      </p:cBhvr>
                                      <p:to>
                                        <p:strVal val="visible"/>
                                      </p:to>
                                    </p:set>
                                    <p:animEffect transition="in" filter="fade">
                                      <p:cBhvr>
                                        <p:cTn id="91" dur="1000"/>
                                        <p:tgtEl>
                                          <p:spTgt spid="3">
                                            <p:txEl>
                                              <p:pRg st="11" end="11"/>
                                            </p:txEl>
                                          </p:spTgt>
                                        </p:tgtEl>
                                      </p:cBhvr>
                                    </p:animEffect>
                                    <p:anim calcmode="lin" valueType="num">
                                      <p:cBhvr>
                                        <p:cTn id="92"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93"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55000" lnSpcReduction="20000"/>
          </a:bodyPr>
          <a:lstStyle/>
          <a:p>
            <a:r>
              <a:rPr lang="en-US" b="1" dirty="0"/>
              <a:t>Benefits of holding </a:t>
            </a:r>
            <a:r>
              <a:rPr lang="en-US" b="1" dirty="0" err="1"/>
              <a:t>demat</a:t>
            </a:r>
            <a:r>
              <a:rPr lang="en-US" b="1" dirty="0"/>
              <a:t> securities in CDSL &amp; NSDL:</a:t>
            </a:r>
            <a:endParaRPr lang="en-US" dirty="0"/>
          </a:p>
          <a:p>
            <a:r>
              <a:rPr lang="en-US" dirty="0"/>
              <a:t>As the share certificates are in an electronic format, the investor is safe from the risk of theft, loss or damage to the physical share certificates.</a:t>
            </a:r>
          </a:p>
          <a:p>
            <a:r>
              <a:rPr lang="en-US" dirty="0"/>
              <a:t>The investor need not be skeptical about the genuineness of the securities purchased as the securities in the depository cannot be returned under objection for any reason, and it also eliminates the risk of bad delivery.</a:t>
            </a:r>
          </a:p>
          <a:p>
            <a:r>
              <a:rPr lang="en-US" dirty="0"/>
              <a:t>The securities are immediately transferred to the investor’s account as soon as the payment is transferred to the company’s account. There is no need for the investor to wait for the registration process from the company or its Registrar.</a:t>
            </a:r>
          </a:p>
          <a:p>
            <a:r>
              <a:rPr lang="en-US" dirty="0"/>
              <a:t>The stock exchanges follow the method of T+2 rolling settlement cycle, i.e. settlement of trades is done on the 2nd working day from the trade. This action is possible because dematerialized securities have paved the way for liquidity and swift transfer of securities.</a:t>
            </a:r>
          </a:p>
          <a:p>
            <a:r>
              <a:rPr lang="en-US" dirty="0"/>
              <a:t>No stamp duty is applicable for investors when transferring securities in dematerialized format.</a:t>
            </a:r>
          </a:p>
          <a:p>
            <a:r>
              <a:rPr lang="en-US" dirty="0"/>
              <a:t>Companies can directly credit their investors account in case of bonus issue or rights issue of shares.</a:t>
            </a:r>
          </a:p>
          <a:p>
            <a:r>
              <a:rPr lang="en-US" dirty="0"/>
              <a:t>Any update or changes in the personal information or transmission of the BO can be directly updated with the depositories. A single standing instruction to the CDSL or NSDL would help the investor update their details with all companies in which they have a vested interest.</a:t>
            </a:r>
          </a:p>
          <a:p>
            <a:r>
              <a:rPr lang="en-US" dirty="0"/>
              <a:t>The CDSL &amp; NSDL, also sends the investor a statement that consolidates the position of all their holdings. This would enable investors to make informed decisions about their financial strategy.</a:t>
            </a:r>
          </a:p>
          <a:p>
            <a:endParaRPr lang="en-IN" dirty="0"/>
          </a:p>
        </p:txBody>
      </p:sp>
    </p:spTree>
    <p:extLst>
      <p:ext uri="{BB962C8B-B14F-4D97-AF65-F5344CB8AC3E}">
        <p14:creationId xmlns:p14="http://schemas.microsoft.com/office/powerpoint/2010/main" val="362950609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822036"/>
          </a:xfrm>
        </p:spPr>
        <p:txBody>
          <a:bodyPr/>
          <a:lstStyle/>
          <a:p>
            <a:pPr algn="ctr"/>
            <a:r>
              <a:rPr lang="en-IN" b="1" dirty="0"/>
              <a:t>ISIN</a:t>
            </a:r>
          </a:p>
        </p:txBody>
      </p:sp>
      <p:sp>
        <p:nvSpPr>
          <p:cNvPr id="3" name="Content Placeholder 2"/>
          <p:cNvSpPr>
            <a:spLocks noGrp="1"/>
          </p:cNvSpPr>
          <p:nvPr>
            <p:ph idx="1"/>
          </p:nvPr>
        </p:nvSpPr>
        <p:spPr>
          <a:xfrm>
            <a:off x="1395845" y="975879"/>
            <a:ext cx="9791700" cy="5766665"/>
          </a:xfrm>
          <a:ln>
            <a:noFill/>
          </a:ln>
        </p:spPr>
        <p:txBody>
          <a:bodyPr>
            <a:normAutofit/>
          </a:bodyPr>
          <a:lstStyle/>
          <a:p>
            <a:pPr marR="74919">
              <a:lnSpc>
                <a:spcPct val="100000"/>
              </a:lnSpc>
              <a:spcBef>
                <a:spcPts val="209"/>
              </a:spcBef>
              <a:buFont typeface="Wingdings" panose="05000000000000000000" pitchFamily="2" charset="2"/>
              <a:buChar char="Ø"/>
            </a:pPr>
            <a:r>
              <a:rPr lang="en-US" sz="2100" dirty="0"/>
              <a:t>An International Securities Identification Number (ISIN) uniquely identifies a security.</a:t>
            </a:r>
          </a:p>
          <a:p>
            <a:pPr marR="74919">
              <a:lnSpc>
                <a:spcPct val="100000"/>
              </a:lnSpc>
              <a:spcBef>
                <a:spcPts val="209"/>
              </a:spcBef>
              <a:buFont typeface="Wingdings" panose="05000000000000000000" pitchFamily="2" charset="2"/>
              <a:buChar char="Ø"/>
            </a:pPr>
            <a:r>
              <a:rPr lang="en-US" sz="2100" dirty="0"/>
              <a:t>The International Security Identification Number (ISIN), is a 12 Digit alpha-numeric code that uniquely identifies a security across the world.</a:t>
            </a:r>
          </a:p>
          <a:p>
            <a:pPr marR="74919">
              <a:lnSpc>
                <a:spcPct val="100000"/>
              </a:lnSpc>
              <a:spcBef>
                <a:spcPts val="209"/>
              </a:spcBef>
              <a:buFont typeface="Wingdings" panose="05000000000000000000" pitchFamily="2" charset="2"/>
              <a:buChar char="Ø"/>
            </a:pPr>
            <a:r>
              <a:rPr lang="en-US" sz="2100" dirty="0"/>
              <a:t>It is designed by the United Nations ISO (International Organization for standardization) to create a single global code to identify a security. </a:t>
            </a:r>
          </a:p>
          <a:p>
            <a:pPr marR="74919">
              <a:lnSpc>
                <a:spcPct val="100000"/>
              </a:lnSpc>
              <a:spcBef>
                <a:spcPts val="209"/>
              </a:spcBef>
              <a:buFont typeface="Wingdings" panose="05000000000000000000" pitchFamily="2" charset="2"/>
              <a:buChar char="Ø"/>
            </a:pPr>
            <a:endParaRPr lang="en-US" sz="2100" dirty="0"/>
          </a:p>
          <a:p>
            <a:pPr marL="0" marR="74919" indent="0">
              <a:lnSpc>
                <a:spcPct val="100000"/>
              </a:lnSpc>
              <a:spcBef>
                <a:spcPts val="209"/>
              </a:spcBef>
              <a:buNone/>
            </a:pPr>
            <a:r>
              <a:rPr lang="en-IN" sz="2000" b="1" dirty="0">
                <a:latin typeface="Rockwell" panose="02060603020205020403" pitchFamily="18" charset="0"/>
              </a:rPr>
              <a:t>Features Of ISIN</a:t>
            </a:r>
          </a:p>
          <a:p>
            <a:r>
              <a:rPr lang="en-US" sz="2100" dirty="0"/>
              <a:t>Used to keep track of institutional investors in a format which is consistent across the world.</a:t>
            </a:r>
          </a:p>
          <a:p>
            <a:r>
              <a:rPr lang="en-US" sz="2100" dirty="0"/>
              <a:t>Designed by ISO (International Organization Of standardization)</a:t>
            </a:r>
          </a:p>
          <a:p>
            <a:r>
              <a:rPr lang="en-US" sz="2100" dirty="0"/>
              <a:t>ISIN is issued by National Numbering Agency (NNA)</a:t>
            </a:r>
          </a:p>
          <a:p>
            <a:r>
              <a:rPr lang="en-US" sz="2100" dirty="0"/>
              <a:t>SEBI Acts as NNA in India</a:t>
            </a:r>
          </a:p>
          <a:p>
            <a:pPr>
              <a:buFont typeface="Wingdings" panose="05000000000000000000" pitchFamily="2" charset="2"/>
              <a:buChar char="Ø"/>
            </a:pPr>
            <a:endParaRPr lang="en-US" sz="2100" dirty="0"/>
          </a:p>
          <a:p>
            <a:pPr>
              <a:buFont typeface="Wingdings" panose="05000000000000000000" pitchFamily="2" charset="2"/>
              <a:buChar char="Ø"/>
            </a:pPr>
            <a:r>
              <a:rPr lang="en-US" sz="2100" dirty="0"/>
              <a:t>Example:-</a:t>
            </a:r>
          </a:p>
          <a:p>
            <a:pPr marL="0" indent="0">
              <a:buNone/>
            </a:pPr>
            <a:r>
              <a:rPr lang="en-IN" dirty="0"/>
              <a:t>		    SBI ISIN: INE062A01020 </a:t>
            </a:r>
            <a:endParaRPr lang="en-US" sz="2100" dirty="0"/>
          </a:p>
        </p:txBody>
      </p:sp>
    </p:spTree>
    <p:extLst>
      <p:ext uri="{BB962C8B-B14F-4D97-AF65-F5344CB8AC3E}">
        <p14:creationId xmlns:p14="http://schemas.microsoft.com/office/powerpoint/2010/main" val="349570307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5" dur="500"/>
                                        <p:tgtEl>
                                          <p:spTgt spid="3">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1000"/>
                                        <p:tgtEl>
                                          <p:spTgt spid="3">
                                            <p:txEl>
                                              <p:pRg st="6" end="6"/>
                                            </p:txEl>
                                          </p:spTgt>
                                        </p:tgtEl>
                                      </p:cBhvr>
                                    </p:animEffect>
                                    <p:anim calcmode="lin" valueType="num">
                                      <p:cBhvr>
                                        <p:cTn id="4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3">
                                            <p:txEl>
                                              <p:pRg st="7" end="7"/>
                                            </p:txEl>
                                          </p:spTgt>
                                        </p:tgtEl>
                                        <p:attrNameLst>
                                          <p:attrName>style.visibility</p:attrName>
                                        </p:attrNameLst>
                                      </p:cBhvr>
                                      <p:to>
                                        <p:strVal val="visible"/>
                                      </p:to>
                                    </p:set>
                                    <p:animEffect transition="in" filter="fade">
                                      <p:cBhvr>
                                        <p:cTn id="54" dur="1000"/>
                                        <p:tgtEl>
                                          <p:spTgt spid="3">
                                            <p:txEl>
                                              <p:pRg st="7" end="7"/>
                                            </p:txEl>
                                          </p:spTgt>
                                        </p:tgtEl>
                                      </p:cBhvr>
                                    </p:animEffect>
                                    <p:anim calcmode="lin" valueType="num">
                                      <p:cBhvr>
                                        <p:cTn id="5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Effect transition="in" filter="fade">
                                      <p:cBhvr>
                                        <p:cTn id="61" dur="1000"/>
                                        <p:tgtEl>
                                          <p:spTgt spid="3">
                                            <p:txEl>
                                              <p:pRg st="8" end="8"/>
                                            </p:txEl>
                                          </p:spTgt>
                                        </p:tgtEl>
                                      </p:cBhvr>
                                    </p:animEffect>
                                    <p:anim calcmode="lin" valueType="num">
                                      <p:cBhvr>
                                        <p:cTn id="6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3">
                                            <p:txEl>
                                              <p:pRg st="10" end="10"/>
                                            </p:txEl>
                                          </p:spTgt>
                                        </p:tgtEl>
                                        <p:attrNameLst>
                                          <p:attrName>style.visibility</p:attrName>
                                        </p:attrNameLst>
                                      </p:cBhvr>
                                      <p:to>
                                        <p:strVal val="visible"/>
                                      </p:to>
                                    </p:set>
                                    <p:animEffect transition="in" filter="fade">
                                      <p:cBhvr>
                                        <p:cTn id="68" dur="1000"/>
                                        <p:tgtEl>
                                          <p:spTgt spid="3">
                                            <p:txEl>
                                              <p:pRg st="10" end="10"/>
                                            </p:txEl>
                                          </p:spTgt>
                                        </p:tgtEl>
                                      </p:cBhvr>
                                    </p:animEffect>
                                    <p:anim calcmode="lin" valueType="num">
                                      <p:cBhvr>
                                        <p:cTn id="69"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0"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3">
                                            <p:txEl>
                                              <p:pRg st="11" end="11"/>
                                            </p:txEl>
                                          </p:spTgt>
                                        </p:tgtEl>
                                        <p:attrNameLst>
                                          <p:attrName>style.visibility</p:attrName>
                                        </p:attrNameLst>
                                      </p:cBhvr>
                                      <p:to>
                                        <p:strVal val="visible"/>
                                      </p:to>
                                    </p:set>
                                    <p:animEffect transition="in" filter="fade">
                                      <p:cBhvr>
                                        <p:cTn id="75" dur="1000"/>
                                        <p:tgtEl>
                                          <p:spTgt spid="3">
                                            <p:txEl>
                                              <p:pRg st="11" end="11"/>
                                            </p:txEl>
                                          </p:spTgt>
                                        </p:tgtEl>
                                      </p:cBhvr>
                                    </p:animEffect>
                                    <p:anim calcmode="lin" valueType="num">
                                      <p:cBhvr>
                                        <p:cTn id="76"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7"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711200"/>
          </a:xfrm>
        </p:spPr>
        <p:txBody>
          <a:bodyPr>
            <a:normAutofit fontScale="90000"/>
          </a:bodyPr>
          <a:lstStyle/>
          <a:p>
            <a:pPr algn="ctr"/>
            <a:r>
              <a:rPr lang="en-IN" b="1" dirty="0"/>
              <a:t>Dematerialization &amp; </a:t>
            </a:r>
            <a:r>
              <a:rPr lang="en-US" b="1" dirty="0"/>
              <a:t>Rematerialization</a:t>
            </a:r>
            <a:endParaRPr lang="en-IN" dirty="0"/>
          </a:p>
        </p:txBody>
      </p:sp>
      <p:sp>
        <p:nvSpPr>
          <p:cNvPr id="3" name="Content Placeholder 2"/>
          <p:cNvSpPr>
            <a:spLocks noGrp="1"/>
          </p:cNvSpPr>
          <p:nvPr>
            <p:ph idx="1"/>
          </p:nvPr>
        </p:nvSpPr>
        <p:spPr>
          <a:xfrm>
            <a:off x="1312719" y="1197552"/>
            <a:ext cx="9791700" cy="4351338"/>
          </a:xfrm>
        </p:spPr>
        <p:txBody>
          <a:bodyPr>
            <a:normAutofit/>
          </a:bodyPr>
          <a:lstStyle/>
          <a:p>
            <a:pPr marR="74919">
              <a:lnSpc>
                <a:spcPct val="100000"/>
              </a:lnSpc>
              <a:spcBef>
                <a:spcPts val="209"/>
              </a:spcBef>
              <a:buFont typeface="Wingdings" panose="05000000000000000000" pitchFamily="2" charset="2"/>
              <a:buChar char="Ø"/>
            </a:pPr>
            <a:r>
              <a:rPr lang="en-US" sz="2100" b="1" dirty="0"/>
              <a:t>Dematerialization</a:t>
            </a:r>
            <a:r>
              <a:rPr lang="en-US" sz="2100" dirty="0"/>
              <a:t> is the process by which an investor can get physical certificates converted into electronic form maintained in an account with the Depository Participant.</a:t>
            </a:r>
          </a:p>
          <a:p>
            <a:pPr marR="74919">
              <a:lnSpc>
                <a:spcPct val="100000"/>
              </a:lnSpc>
              <a:spcBef>
                <a:spcPts val="209"/>
              </a:spcBef>
              <a:buFont typeface="Wingdings" panose="05000000000000000000" pitchFamily="2" charset="2"/>
              <a:buChar char="Ø"/>
            </a:pPr>
            <a:endParaRPr lang="en-US" sz="2100" dirty="0"/>
          </a:p>
          <a:p>
            <a:pPr marR="74919">
              <a:lnSpc>
                <a:spcPct val="100000"/>
              </a:lnSpc>
              <a:spcBef>
                <a:spcPts val="209"/>
              </a:spcBef>
              <a:buFont typeface="Wingdings" panose="05000000000000000000" pitchFamily="2" charset="2"/>
              <a:buChar char="Ø"/>
            </a:pPr>
            <a:r>
              <a:rPr lang="en-US" sz="2100" b="1" dirty="0"/>
              <a:t>Rematerialization</a:t>
            </a:r>
            <a:r>
              <a:rPr lang="en-US" sz="2100" dirty="0"/>
              <a:t> is the process of converting securities held in a electronic form in a </a:t>
            </a:r>
            <a:r>
              <a:rPr lang="en-US" sz="2100" dirty="0" err="1"/>
              <a:t>demat</a:t>
            </a:r>
            <a:r>
              <a:rPr lang="en-US" sz="2100" dirty="0"/>
              <a:t> account in to paper form i.e. physical certificates.</a:t>
            </a:r>
          </a:p>
          <a:p>
            <a:pPr marR="74919">
              <a:lnSpc>
                <a:spcPct val="100000"/>
              </a:lnSpc>
              <a:spcBef>
                <a:spcPts val="209"/>
              </a:spcBef>
              <a:buFont typeface="Wingdings" panose="05000000000000000000" pitchFamily="2" charset="2"/>
              <a:buChar char="Ø"/>
            </a:pPr>
            <a:endParaRPr lang="en-US" sz="2100" dirty="0"/>
          </a:p>
          <a:p>
            <a:pPr marR="74919">
              <a:lnSpc>
                <a:spcPct val="100000"/>
              </a:lnSpc>
              <a:spcBef>
                <a:spcPts val="209"/>
              </a:spcBef>
              <a:buFont typeface="Wingdings" panose="05000000000000000000" pitchFamily="2" charset="2"/>
              <a:buChar char="Ø"/>
            </a:pPr>
            <a:endParaRPr lang="en-US" sz="2100" dirty="0"/>
          </a:p>
          <a:p>
            <a:pPr marR="74919">
              <a:lnSpc>
                <a:spcPct val="100000"/>
              </a:lnSpc>
              <a:spcBef>
                <a:spcPts val="209"/>
              </a:spcBef>
              <a:buFont typeface="Wingdings" panose="05000000000000000000" pitchFamily="2" charset="2"/>
              <a:buChar char="Ø"/>
            </a:pPr>
            <a:endParaRPr lang="en-US" sz="2100" dirty="0"/>
          </a:p>
          <a:p>
            <a:pPr marL="0" marR="74919" indent="0">
              <a:lnSpc>
                <a:spcPct val="100000"/>
              </a:lnSpc>
              <a:spcBef>
                <a:spcPts val="209"/>
              </a:spcBef>
              <a:buNone/>
            </a:pPr>
            <a:r>
              <a:rPr lang="en-IN" sz="4400" b="1" dirty="0">
                <a:solidFill>
                  <a:srgbClr val="FF0000"/>
                </a:solidFill>
              </a:rPr>
              <a:t>	Benefits?</a:t>
            </a:r>
            <a:endParaRPr lang="en-US" sz="4400" b="1" dirty="0">
              <a:solidFill>
                <a:srgbClr val="FF0000"/>
              </a:solidFill>
            </a:endParaRPr>
          </a:p>
        </p:txBody>
      </p:sp>
    </p:spTree>
    <p:extLst>
      <p:ext uri="{BB962C8B-B14F-4D97-AF65-F5344CB8AC3E}">
        <p14:creationId xmlns:p14="http://schemas.microsoft.com/office/powerpoint/2010/main" val="312864473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wipe(down)">
                                      <p:cBhvr>
                                        <p:cTn id="28" dur="580">
                                          <p:stCondLst>
                                            <p:cond delay="0"/>
                                          </p:stCondLst>
                                        </p:cTn>
                                        <p:tgtEl>
                                          <p:spTgt spid="3">
                                            <p:txEl>
                                              <p:pRg st="6" end="6"/>
                                            </p:txEl>
                                          </p:spTgt>
                                        </p:tgtEl>
                                      </p:cBhvr>
                                    </p:animEffect>
                                    <p:anim calcmode="lin" valueType="num">
                                      <p:cBhvr>
                                        <p:cTn id="29"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34" dur="26">
                                          <p:stCondLst>
                                            <p:cond delay="650"/>
                                          </p:stCondLst>
                                        </p:cTn>
                                        <p:tgtEl>
                                          <p:spTgt spid="3">
                                            <p:txEl>
                                              <p:pRg st="6" end="6"/>
                                            </p:txEl>
                                          </p:spTgt>
                                        </p:tgtEl>
                                      </p:cBhvr>
                                      <p:to x="100000" y="60000"/>
                                    </p:animScale>
                                    <p:animScale>
                                      <p:cBhvr>
                                        <p:cTn id="35" dur="166" decel="50000">
                                          <p:stCondLst>
                                            <p:cond delay="676"/>
                                          </p:stCondLst>
                                        </p:cTn>
                                        <p:tgtEl>
                                          <p:spTgt spid="3">
                                            <p:txEl>
                                              <p:pRg st="6" end="6"/>
                                            </p:txEl>
                                          </p:spTgt>
                                        </p:tgtEl>
                                      </p:cBhvr>
                                      <p:to x="100000" y="100000"/>
                                    </p:animScale>
                                    <p:animScale>
                                      <p:cBhvr>
                                        <p:cTn id="36" dur="26">
                                          <p:stCondLst>
                                            <p:cond delay="1312"/>
                                          </p:stCondLst>
                                        </p:cTn>
                                        <p:tgtEl>
                                          <p:spTgt spid="3">
                                            <p:txEl>
                                              <p:pRg st="6" end="6"/>
                                            </p:txEl>
                                          </p:spTgt>
                                        </p:tgtEl>
                                      </p:cBhvr>
                                      <p:to x="100000" y="80000"/>
                                    </p:animScale>
                                    <p:animScale>
                                      <p:cBhvr>
                                        <p:cTn id="37" dur="166" decel="50000">
                                          <p:stCondLst>
                                            <p:cond delay="1338"/>
                                          </p:stCondLst>
                                        </p:cTn>
                                        <p:tgtEl>
                                          <p:spTgt spid="3">
                                            <p:txEl>
                                              <p:pRg st="6" end="6"/>
                                            </p:txEl>
                                          </p:spTgt>
                                        </p:tgtEl>
                                      </p:cBhvr>
                                      <p:to x="100000" y="100000"/>
                                    </p:animScale>
                                    <p:animScale>
                                      <p:cBhvr>
                                        <p:cTn id="38" dur="26">
                                          <p:stCondLst>
                                            <p:cond delay="1642"/>
                                          </p:stCondLst>
                                        </p:cTn>
                                        <p:tgtEl>
                                          <p:spTgt spid="3">
                                            <p:txEl>
                                              <p:pRg st="6" end="6"/>
                                            </p:txEl>
                                          </p:spTgt>
                                        </p:tgtEl>
                                      </p:cBhvr>
                                      <p:to x="100000" y="90000"/>
                                    </p:animScale>
                                    <p:animScale>
                                      <p:cBhvr>
                                        <p:cTn id="39" dur="166" decel="50000">
                                          <p:stCondLst>
                                            <p:cond delay="1668"/>
                                          </p:stCondLst>
                                        </p:cTn>
                                        <p:tgtEl>
                                          <p:spTgt spid="3">
                                            <p:txEl>
                                              <p:pRg st="6" end="6"/>
                                            </p:txEl>
                                          </p:spTgt>
                                        </p:tgtEl>
                                      </p:cBhvr>
                                      <p:to x="100000" y="100000"/>
                                    </p:animScale>
                                    <p:animScale>
                                      <p:cBhvr>
                                        <p:cTn id="40" dur="26">
                                          <p:stCondLst>
                                            <p:cond delay="1808"/>
                                          </p:stCondLst>
                                        </p:cTn>
                                        <p:tgtEl>
                                          <p:spTgt spid="3">
                                            <p:txEl>
                                              <p:pRg st="6" end="6"/>
                                            </p:txEl>
                                          </p:spTgt>
                                        </p:tgtEl>
                                      </p:cBhvr>
                                      <p:to x="100000" y="95000"/>
                                    </p:animScale>
                                    <p:animScale>
                                      <p:cBhvr>
                                        <p:cTn id="41" dur="166" decel="50000">
                                          <p:stCondLst>
                                            <p:cond delay="1834"/>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729672"/>
          </a:xfrm>
        </p:spPr>
        <p:txBody>
          <a:bodyPr>
            <a:normAutofit/>
          </a:bodyPr>
          <a:lstStyle/>
          <a:p>
            <a:pPr algn="ctr"/>
            <a:r>
              <a:rPr lang="en-IN" sz="4000" b="1" dirty="0"/>
              <a:t>FREEZING AND UNFREEZING</a:t>
            </a:r>
          </a:p>
        </p:txBody>
      </p:sp>
      <p:sp>
        <p:nvSpPr>
          <p:cNvPr id="3" name="Content Placeholder 2"/>
          <p:cNvSpPr>
            <a:spLocks noGrp="1"/>
          </p:cNvSpPr>
          <p:nvPr>
            <p:ph idx="1"/>
          </p:nvPr>
        </p:nvSpPr>
        <p:spPr>
          <a:xfrm>
            <a:off x="1340428" y="1169843"/>
            <a:ext cx="9791700" cy="4351338"/>
          </a:xfrm>
          <a:ln>
            <a:noFill/>
          </a:ln>
        </p:spPr>
        <p:txBody>
          <a:bodyPr/>
          <a:lstStyle/>
          <a:p>
            <a:pPr>
              <a:buFont typeface="Wingdings" panose="05000000000000000000" pitchFamily="2" charset="2"/>
              <a:buChar char="Ø"/>
            </a:pPr>
            <a:r>
              <a:rPr lang="en-US" sz="2100" dirty="0"/>
              <a:t>A depository account holder (beneficiary account) may freeze securities lying in the account for as long as the account holder wants it. </a:t>
            </a:r>
          </a:p>
          <a:p>
            <a:pPr>
              <a:buFont typeface="Wingdings" panose="05000000000000000000" pitchFamily="2" charset="2"/>
              <a:buChar char="Ø"/>
            </a:pPr>
            <a:r>
              <a:rPr lang="en-US" sz="2100" dirty="0"/>
              <a:t>By freezing the account, account holder can prevent unexpected debits or credits or both, creeping into its account.</a:t>
            </a:r>
          </a:p>
          <a:p>
            <a:pPr>
              <a:buFont typeface="Wingdings" panose="05000000000000000000" pitchFamily="2" charset="2"/>
              <a:buChar char="Ø"/>
            </a:pPr>
            <a:r>
              <a:rPr lang="en-US" sz="2100" dirty="0"/>
              <a:t>Once </a:t>
            </a:r>
            <a:r>
              <a:rPr lang="en-US" sz="2100" dirty="0" err="1"/>
              <a:t>freezed</a:t>
            </a:r>
            <a:r>
              <a:rPr lang="en-US" sz="2100" dirty="0"/>
              <a:t> the account can be </a:t>
            </a:r>
            <a:r>
              <a:rPr lang="en-US" sz="2100" dirty="0" err="1"/>
              <a:t>unfreezed</a:t>
            </a:r>
            <a:r>
              <a:rPr lang="en-US" sz="2100" dirty="0"/>
              <a:t> only on the instruction of the account holders.</a:t>
            </a:r>
            <a:br>
              <a:rPr lang="en-US" dirty="0"/>
            </a:br>
            <a:endParaRPr lang="en-IN" dirty="0"/>
          </a:p>
        </p:txBody>
      </p:sp>
    </p:spTree>
    <p:extLst>
      <p:ext uri="{BB962C8B-B14F-4D97-AF65-F5344CB8AC3E}">
        <p14:creationId xmlns:p14="http://schemas.microsoft.com/office/powerpoint/2010/main" val="393701004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92727"/>
          </a:xfrm>
        </p:spPr>
        <p:txBody>
          <a:bodyPr>
            <a:normAutofit/>
          </a:bodyPr>
          <a:lstStyle/>
          <a:p>
            <a:pPr algn="ctr"/>
            <a:r>
              <a:rPr lang="en-IN" sz="3200" b="1" dirty="0"/>
              <a:t>SECURITIES AND EXCHANGE BOARD OF INDIA (SEBI)</a:t>
            </a:r>
          </a:p>
        </p:txBody>
      </p:sp>
      <p:sp>
        <p:nvSpPr>
          <p:cNvPr id="3" name="Content Placeholder 2"/>
          <p:cNvSpPr>
            <a:spLocks noGrp="1"/>
          </p:cNvSpPr>
          <p:nvPr>
            <p:ph idx="1"/>
          </p:nvPr>
        </p:nvSpPr>
        <p:spPr>
          <a:xfrm>
            <a:off x="841663" y="901988"/>
            <a:ext cx="6556663" cy="5674302"/>
          </a:xfrm>
          <a:ln>
            <a:noFill/>
          </a:ln>
        </p:spPr>
        <p:txBody>
          <a:bodyPr>
            <a:normAutofit fontScale="77500" lnSpcReduction="20000"/>
          </a:bodyPr>
          <a:lstStyle/>
          <a:p>
            <a:pPr marR="74919" algn="just">
              <a:lnSpc>
                <a:spcPct val="160000"/>
              </a:lnSpc>
              <a:spcBef>
                <a:spcPts val="209"/>
              </a:spcBef>
              <a:buFont typeface="Wingdings" panose="05000000000000000000" pitchFamily="2" charset="2"/>
              <a:buChar char="Ø"/>
            </a:pPr>
            <a:r>
              <a:rPr lang="en-US" sz="2500" dirty="0"/>
              <a:t>The SEBI i.e. Securities and Exchange Board of India is the regulator for all the security markets in India.</a:t>
            </a:r>
            <a:endParaRPr lang="en-IN" sz="2500" dirty="0"/>
          </a:p>
          <a:p>
            <a:pPr marR="74919" algn="just">
              <a:lnSpc>
                <a:spcPct val="160000"/>
              </a:lnSpc>
              <a:spcBef>
                <a:spcPts val="209"/>
              </a:spcBef>
              <a:buFont typeface="Wingdings" panose="05000000000000000000" pitchFamily="2" charset="2"/>
              <a:buChar char="Ø"/>
            </a:pPr>
            <a:r>
              <a:rPr lang="en-IN" sz="2500" dirty="0"/>
              <a:t>It was established in the year 1988 and given statutory powers on 30 January 1992 through the SEBI Act, 1992.</a:t>
            </a:r>
          </a:p>
          <a:p>
            <a:pPr marR="74919" algn="just">
              <a:lnSpc>
                <a:spcPct val="160000"/>
              </a:lnSpc>
              <a:spcBef>
                <a:spcPts val="209"/>
              </a:spcBef>
              <a:buFont typeface="Wingdings" panose="05000000000000000000" pitchFamily="2" charset="2"/>
              <a:buChar char="Ø"/>
            </a:pPr>
            <a:r>
              <a:rPr lang="en-US" sz="2500" dirty="0"/>
              <a:t>SEBI has its Head Quarters at the business district of </a:t>
            </a:r>
            <a:r>
              <a:rPr lang="en-US" sz="2500" dirty="0" err="1"/>
              <a:t>Bandra</a:t>
            </a:r>
            <a:r>
              <a:rPr lang="en-US" sz="2500" dirty="0"/>
              <a:t> </a:t>
            </a:r>
            <a:r>
              <a:rPr lang="en-US" sz="2500" dirty="0" err="1"/>
              <a:t>Kurla</a:t>
            </a:r>
            <a:r>
              <a:rPr lang="en-US" sz="2500" dirty="0"/>
              <a:t> Complex in Mumbai, and has regional offices in New Delhi, Kolkata, Chennai and Ahmedabad.</a:t>
            </a:r>
          </a:p>
          <a:p>
            <a:pPr marR="74919" algn="just">
              <a:lnSpc>
                <a:spcPct val="160000"/>
              </a:lnSpc>
              <a:spcBef>
                <a:spcPts val="209"/>
              </a:spcBef>
              <a:buFont typeface="Wingdings" panose="05000000000000000000" pitchFamily="2" charset="2"/>
              <a:buChar char="Ø"/>
            </a:pPr>
            <a:r>
              <a:rPr lang="en-US" sz="2500" dirty="0"/>
              <a:t>SEBI is managed by the following members of the board:</a:t>
            </a:r>
          </a:p>
          <a:p>
            <a:pPr marR="74919" lvl="1" algn="just">
              <a:lnSpc>
                <a:spcPct val="160000"/>
              </a:lnSpc>
              <a:spcBef>
                <a:spcPts val="209"/>
              </a:spcBef>
            </a:pPr>
            <a:r>
              <a:rPr lang="en-US" sz="2100" dirty="0"/>
              <a:t>The Chairman who is nominated by the Union Government of India.</a:t>
            </a:r>
          </a:p>
          <a:p>
            <a:pPr marR="74919" lvl="1" algn="just">
              <a:lnSpc>
                <a:spcPct val="160000"/>
              </a:lnSpc>
              <a:spcBef>
                <a:spcPts val="209"/>
              </a:spcBef>
            </a:pPr>
            <a:r>
              <a:rPr lang="en-US" sz="2100" dirty="0"/>
              <a:t>Two members from the Union Finance Ministry</a:t>
            </a:r>
          </a:p>
          <a:p>
            <a:pPr marR="74919" lvl="1" algn="just">
              <a:lnSpc>
                <a:spcPct val="160000"/>
              </a:lnSpc>
              <a:spcBef>
                <a:spcPts val="209"/>
              </a:spcBef>
            </a:pPr>
            <a:r>
              <a:rPr lang="en-US" sz="2100" dirty="0"/>
              <a:t>One member from the Reserve Bank of India</a:t>
            </a:r>
          </a:p>
          <a:p>
            <a:pPr marR="74919" lvl="1" algn="just">
              <a:lnSpc>
                <a:spcPct val="160000"/>
              </a:lnSpc>
              <a:spcBef>
                <a:spcPts val="209"/>
              </a:spcBef>
            </a:pPr>
            <a:r>
              <a:rPr lang="en-US" sz="2100" dirty="0"/>
              <a:t>The remaining 5 members are nominated by the Union Government of India, out of them.</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4864" y="1551708"/>
            <a:ext cx="4703245" cy="362989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407916662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style.rotation</p:attrName>
                                        </p:attrNameLst>
                                      </p:cBhvr>
                                      <p:tavLst>
                                        <p:tav tm="0">
                                          <p:val>
                                            <p:fltVal val="90"/>
                                          </p:val>
                                        </p:tav>
                                        <p:tav tm="100000">
                                          <p:val>
                                            <p:fltVal val="0"/>
                                          </p:val>
                                        </p:tav>
                                      </p:tavLst>
                                    </p:anim>
                                    <p:animEffect transition="in" filter="fade">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1000"/>
                                        <p:tgtEl>
                                          <p:spTgt spid="3">
                                            <p:txEl>
                                              <p:pRg st="0" end="0"/>
                                            </p:txEl>
                                          </p:spTgt>
                                        </p:tgtEl>
                                      </p:cBhvr>
                                    </p:animEffect>
                                    <p:anim calcmode="lin" valueType="num">
                                      <p:cBhvr>
                                        <p:cTn id="2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Effect transition="in" filter="fade">
                                      <p:cBhvr>
                                        <p:cTn id="29" dur="1000"/>
                                        <p:tgtEl>
                                          <p:spTgt spid="3">
                                            <p:txEl>
                                              <p:pRg st="1" end="1"/>
                                            </p:txEl>
                                          </p:spTgt>
                                        </p:tgtEl>
                                      </p:cBhvr>
                                    </p:animEffect>
                                    <p:anim calcmode="lin" valueType="num">
                                      <p:cBhvr>
                                        <p:cTn id="3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Effect transition="in" filter="fade">
                                      <p:cBhvr>
                                        <p:cTn id="36" dur="1000"/>
                                        <p:tgtEl>
                                          <p:spTgt spid="3">
                                            <p:txEl>
                                              <p:pRg st="2" end="2"/>
                                            </p:txEl>
                                          </p:spTgt>
                                        </p:tgtEl>
                                      </p:cBhvr>
                                    </p:animEffect>
                                    <p:anim calcmode="lin" valueType="num">
                                      <p:cBhvr>
                                        <p:cTn id="3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fade">
                                      <p:cBhvr>
                                        <p:cTn id="43" dur="1000"/>
                                        <p:tgtEl>
                                          <p:spTgt spid="3">
                                            <p:txEl>
                                              <p:pRg st="3" end="3"/>
                                            </p:txEl>
                                          </p:spTgt>
                                        </p:tgtEl>
                                      </p:cBhvr>
                                    </p:animEffect>
                                    <p:anim calcmode="lin" valueType="num">
                                      <p:cBhvr>
                                        <p:cTn id="4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3" end="3"/>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Effect transition="in" filter="fade">
                                      <p:cBhvr>
                                        <p:cTn id="48" dur="1000"/>
                                        <p:tgtEl>
                                          <p:spTgt spid="3">
                                            <p:txEl>
                                              <p:pRg st="4" end="4"/>
                                            </p:txEl>
                                          </p:spTgt>
                                        </p:tgtEl>
                                      </p:cBhvr>
                                    </p:animEffect>
                                    <p:anim calcmode="lin" valueType="num">
                                      <p:cBhvr>
                                        <p:cTn id="4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4" end="4"/>
                                            </p:txEl>
                                          </p:spTgt>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
                                            <p:txEl>
                                              <p:pRg st="5" end="5"/>
                                            </p:txEl>
                                          </p:spTgt>
                                        </p:tgtEl>
                                        <p:attrNameLst>
                                          <p:attrName>style.visibility</p:attrName>
                                        </p:attrNameLst>
                                      </p:cBhvr>
                                      <p:to>
                                        <p:strVal val="visible"/>
                                      </p:to>
                                    </p:set>
                                    <p:animEffect transition="in" filter="fade">
                                      <p:cBhvr>
                                        <p:cTn id="53" dur="1000"/>
                                        <p:tgtEl>
                                          <p:spTgt spid="3">
                                            <p:txEl>
                                              <p:pRg st="5" end="5"/>
                                            </p:txEl>
                                          </p:spTgt>
                                        </p:tgtEl>
                                      </p:cBhvr>
                                    </p:animEffect>
                                    <p:anim calcmode="lin" valueType="num">
                                      <p:cBhvr>
                                        <p:cTn id="54"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5" end="5"/>
                                            </p:txEl>
                                          </p:spTgt>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
                                            <p:txEl>
                                              <p:pRg st="6" end="6"/>
                                            </p:txEl>
                                          </p:spTgt>
                                        </p:tgtEl>
                                        <p:attrNameLst>
                                          <p:attrName>style.visibility</p:attrName>
                                        </p:attrNameLst>
                                      </p:cBhvr>
                                      <p:to>
                                        <p:strVal val="visible"/>
                                      </p:to>
                                    </p:set>
                                    <p:animEffect transition="in" filter="fade">
                                      <p:cBhvr>
                                        <p:cTn id="58" dur="1000"/>
                                        <p:tgtEl>
                                          <p:spTgt spid="3">
                                            <p:txEl>
                                              <p:pRg st="6" end="6"/>
                                            </p:txEl>
                                          </p:spTgt>
                                        </p:tgtEl>
                                      </p:cBhvr>
                                    </p:animEffect>
                                    <p:anim calcmode="lin" valueType="num">
                                      <p:cBhvr>
                                        <p:cTn id="5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60" dur="1000" fill="hold"/>
                                        <p:tgtEl>
                                          <p:spTgt spid="3">
                                            <p:txEl>
                                              <p:pRg st="6" end="6"/>
                                            </p:txEl>
                                          </p:spTgt>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1000"/>
                                        <p:tgtEl>
                                          <p:spTgt spid="3">
                                            <p:txEl>
                                              <p:pRg st="7" end="7"/>
                                            </p:txEl>
                                          </p:spTgt>
                                        </p:tgtEl>
                                      </p:cBhvr>
                                    </p:animEffect>
                                    <p:anim calcmode="lin" valueType="num">
                                      <p:cBhvr>
                                        <p:cTn id="6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766618"/>
          </a:xfrm>
        </p:spPr>
        <p:txBody>
          <a:bodyPr>
            <a:normAutofit/>
          </a:bodyPr>
          <a:lstStyle/>
          <a:p>
            <a:pPr algn="ctr"/>
            <a:r>
              <a:rPr lang="en-IN" sz="4000" b="1" dirty="0"/>
              <a:t>OBJECTIVES OF SEBI</a:t>
            </a:r>
          </a:p>
        </p:txBody>
      </p:sp>
      <p:sp>
        <p:nvSpPr>
          <p:cNvPr id="3" name="Content Placeholder 2"/>
          <p:cNvSpPr>
            <a:spLocks noGrp="1"/>
          </p:cNvSpPr>
          <p:nvPr>
            <p:ph idx="1"/>
          </p:nvPr>
        </p:nvSpPr>
        <p:spPr>
          <a:xfrm>
            <a:off x="1635991" y="1317625"/>
            <a:ext cx="9791700" cy="4351338"/>
          </a:xfrm>
        </p:spPr>
        <p:txBody>
          <a:bodyPr/>
          <a:lstStyle/>
          <a:p>
            <a:pPr>
              <a:buFont typeface="Wingdings" panose="05000000000000000000" pitchFamily="2" charset="2"/>
              <a:buChar char="Ø"/>
            </a:pPr>
            <a:r>
              <a:rPr lang="en-IN" dirty="0"/>
              <a:t>Investor Protection</a:t>
            </a:r>
          </a:p>
          <a:p>
            <a:pPr>
              <a:buFont typeface="Wingdings" panose="05000000000000000000" pitchFamily="2" charset="2"/>
              <a:buChar char="Ø"/>
            </a:pPr>
            <a:r>
              <a:rPr lang="en-IN" dirty="0"/>
              <a:t>Regulation of Stock Markets</a:t>
            </a:r>
          </a:p>
          <a:p>
            <a:pPr>
              <a:buFont typeface="Wingdings" panose="05000000000000000000" pitchFamily="2" charset="2"/>
              <a:buChar char="Ø"/>
            </a:pPr>
            <a:r>
              <a:rPr lang="en-IN" dirty="0"/>
              <a:t>Checking for Insider Trading</a:t>
            </a:r>
          </a:p>
          <a:p>
            <a:pPr>
              <a:buFont typeface="Wingdings" panose="05000000000000000000" pitchFamily="2" charset="2"/>
              <a:buChar char="Ø"/>
            </a:pPr>
            <a:r>
              <a:rPr lang="en-IN" dirty="0"/>
              <a:t>Control over Financial Intermediaries</a:t>
            </a:r>
          </a:p>
        </p:txBody>
      </p:sp>
    </p:spTree>
    <p:extLst>
      <p:ext uri="{BB962C8B-B14F-4D97-AF65-F5344CB8AC3E}">
        <p14:creationId xmlns:p14="http://schemas.microsoft.com/office/powerpoint/2010/main" val="56662996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471054"/>
          </a:xfrm>
        </p:spPr>
        <p:txBody>
          <a:bodyPr>
            <a:noAutofit/>
          </a:bodyPr>
          <a:lstStyle/>
          <a:p>
            <a:pPr algn="ctr"/>
            <a:r>
              <a:rPr lang="en-IN" sz="3600" b="1" dirty="0"/>
              <a:t>POWERS OF SEBI</a:t>
            </a:r>
            <a:endParaRPr lang="en-IN" sz="3600" dirty="0"/>
          </a:p>
        </p:txBody>
      </p:sp>
      <p:sp>
        <p:nvSpPr>
          <p:cNvPr id="3" name="Content Placeholder 2"/>
          <p:cNvSpPr>
            <a:spLocks noGrp="1"/>
          </p:cNvSpPr>
          <p:nvPr>
            <p:ph idx="1"/>
          </p:nvPr>
        </p:nvSpPr>
        <p:spPr>
          <a:xfrm>
            <a:off x="674256" y="874280"/>
            <a:ext cx="11517744" cy="5983720"/>
          </a:xfrm>
        </p:spPr>
        <p:txBody>
          <a:bodyPr>
            <a:normAutofit fontScale="55000" lnSpcReduction="20000"/>
          </a:bodyPr>
          <a:lstStyle/>
          <a:p>
            <a:pPr marL="0" indent="0">
              <a:buNone/>
            </a:pPr>
            <a:r>
              <a:rPr lang="en-US" b="1" dirty="0"/>
              <a:t>1. Powers relating to stock exchanges &amp; intermediaries</a:t>
            </a:r>
          </a:p>
          <a:p>
            <a:pPr marL="0" indent="0">
              <a:buNone/>
            </a:pPr>
            <a:br>
              <a:rPr lang="en-US" dirty="0"/>
            </a:br>
            <a:r>
              <a:rPr lang="en-US" dirty="0"/>
              <a:t>SEBI has wide powers regarding the stock exchanges and intermediaries dealing in securities. It can ask information from the stock exchanges and intermediaries regarding their business transactions for inspection or scrutiny and other purpose.</a:t>
            </a:r>
          </a:p>
          <a:p>
            <a:pPr marL="0" indent="0">
              <a:buNone/>
            </a:pPr>
            <a:br>
              <a:rPr lang="en-US" dirty="0"/>
            </a:br>
            <a:r>
              <a:rPr lang="en-US" b="1" dirty="0"/>
              <a:t>2. Power to impose monetary penalties</a:t>
            </a:r>
          </a:p>
          <a:p>
            <a:pPr marL="0" indent="0">
              <a:buNone/>
            </a:pPr>
            <a:br>
              <a:rPr lang="en-US" dirty="0"/>
            </a:br>
            <a:r>
              <a:rPr lang="en-US" dirty="0"/>
              <a:t>SEBI has been empowered to impose monetary penalties on capital market intermediaries and other participants for a range of violations. It can even impose suspension of their registration for a short period.</a:t>
            </a:r>
          </a:p>
          <a:p>
            <a:pPr marL="0" indent="0">
              <a:buNone/>
            </a:pPr>
            <a:br>
              <a:rPr lang="en-US" dirty="0"/>
            </a:br>
            <a:r>
              <a:rPr lang="en-US" b="1" dirty="0"/>
              <a:t>3. Power to initiate actions in functions assigned</a:t>
            </a:r>
          </a:p>
          <a:p>
            <a:pPr marL="0" indent="0">
              <a:buNone/>
            </a:pPr>
            <a:br>
              <a:rPr lang="en-US" dirty="0"/>
            </a:br>
            <a:r>
              <a:rPr lang="en-US" dirty="0"/>
              <a:t>SEBI has a power to initiate actions in regard to functions assigned. For example, it can issue guidelines to different intermediaries or can introduce specific rules for the protection of interests of investors.</a:t>
            </a:r>
          </a:p>
          <a:p>
            <a:pPr marL="0" indent="0">
              <a:buNone/>
            </a:pPr>
            <a:br>
              <a:rPr lang="en-US" dirty="0"/>
            </a:br>
            <a:r>
              <a:rPr lang="en-US" b="1" dirty="0"/>
              <a:t>4. Power to regulate insider trading</a:t>
            </a:r>
          </a:p>
          <a:p>
            <a:pPr marL="0" indent="0">
              <a:buNone/>
            </a:pPr>
            <a:br>
              <a:rPr lang="en-US" dirty="0"/>
            </a:br>
            <a:r>
              <a:rPr lang="en-US" dirty="0"/>
              <a:t>SEBI has power to regulate insider trading or can regulate the functions of merchant bankers.</a:t>
            </a:r>
          </a:p>
          <a:p>
            <a:pPr marL="0" indent="0">
              <a:buNone/>
            </a:pPr>
            <a:br>
              <a:rPr lang="en-US" dirty="0"/>
            </a:br>
            <a:r>
              <a:rPr lang="en-US" b="1" dirty="0"/>
              <a:t>5. Powers under Securities Contracts Act</a:t>
            </a:r>
          </a:p>
          <a:p>
            <a:pPr marL="0" indent="0">
              <a:buNone/>
            </a:pPr>
            <a:br>
              <a:rPr lang="en-US" dirty="0"/>
            </a:br>
            <a:r>
              <a:rPr lang="en-US" dirty="0"/>
              <a:t>For effective regulation of stock exchange, the Ministry of Finance issued a Notification on 13 September, 1994 delegating several of its powers under the Securities Contracts (Regulations) Act to SEBI.</a:t>
            </a:r>
          </a:p>
          <a:p>
            <a:pPr marL="0" indent="0">
              <a:buNone/>
            </a:pPr>
            <a:r>
              <a:rPr lang="en-US" dirty="0"/>
              <a:t>SEBI is also empowered by the Finance Ministry to nominate three members on the Governing Body of every stock exchange.</a:t>
            </a:r>
          </a:p>
          <a:p>
            <a:pPr marL="0" indent="0">
              <a:buNone/>
            </a:pPr>
            <a:br>
              <a:rPr lang="en-US" dirty="0"/>
            </a:br>
            <a:r>
              <a:rPr lang="en-US" b="1" dirty="0"/>
              <a:t>6. Power to regulate business of stock exchanges</a:t>
            </a:r>
          </a:p>
          <a:p>
            <a:pPr marL="0" indent="0">
              <a:buNone/>
            </a:pPr>
            <a:br>
              <a:rPr lang="en-US" dirty="0"/>
            </a:br>
            <a:r>
              <a:rPr lang="en-US" dirty="0"/>
              <a:t>SEBI is also empowered to regulate the business of stock exchanges, intermediaries associated with the securities market as well as mutual funds, fraudulent and unfair trade practices relating to securities and regulation of acquisition of shares and takeovers of companies.</a:t>
            </a:r>
          </a:p>
          <a:p>
            <a:pPr marL="0" indent="0">
              <a:buNone/>
            </a:pPr>
            <a:endParaRPr lang="en-IN" dirty="0"/>
          </a:p>
        </p:txBody>
      </p:sp>
    </p:spTree>
    <p:extLst>
      <p:ext uri="{BB962C8B-B14F-4D97-AF65-F5344CB8AC3E}">
        <p14:creationId xmlns:p14="http://schemas.microsoft.com/office/powerpoint/2010/main" val="323256297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1000"/>
                                        <p:tgtEl>
                                          <p:spTgt spid="3">
                                            <p:txEl>
                                              <p:pRg st="7" end="7"/>
                                            </p:txEl>
                                          </p:spTgt>
                                        </p:tgtEl>
                                      </p:cBhvr>
                                    </p:animEffect>
                                    <p:anim calcmode="lin" valueType="num">
                                      <p:cBhvr>
                                        <p:cTn id="6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Effect transition="in" filter="fade">
                                      <p:cBhvr>
                                        <p:cTn id="70" dur="1000"/>
                                        <p:tgtEl>
                                          <p:spTgt spid="3">
                                            <p:txEl>
                                              <p:pRg st="8" end="8"/>
                                            </p:txEl>
                                          </p:spTgt>
                                        </p:tgtEl>
                                      </p:cBhvr>
                                    </p:animEffect>
                                    <p:anim calcmode="lin" valueType="num">
                                      <p:cBhvr>
                                        <p:cTn id="71"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9" end="9"/>
                                            </p:txEl>
                                          </p:spTgt>
                                        </p:tgtEl>
                                        <p:attrNameLst>
                                          <p:attrName>style.visibility</p:attrName>
                                        </p:attrNameLst>
                                      </p:cBhvr>
                                      <p:to>
                                        <p:strVal val="visible"/>
                                      </p:to>
                                    </p:set>
                                    <p:animEffect transition="in" filter="fade">
                                      <p:cBhvr>
                                        <p:cTn id="77" dur="1000"/>
                                        <p:tgtEl>
                                          <p:spTgt spid="3">
                                            <p:txEl>
                                              <p:pRg st="9" end="9"/>
                                            </p:txEl>
                                          </p:spTgt>
                                        </p:tgtEl>
                                      </p:cBhvr>
                                    </p:animEffect>
                                    <p:anim calcmode="lin" valueType="num">
                                      <p:cBhvr>
                                        <p:cTn id="7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3">
                                            <p:txEl>
                                              <p:pRg st="10" end="10"/>
                                            </p:txEl>
                                          </p:spTgt>
                                        </p:tgtEl>
                                        <p:attrNameLst>
                                          <p:attrName>style.visibility</p:attrName>
                                        </p:attrNameLst>
                                      </p:cBhvr>
                                      <p:to>
                                        <p:strVal val="visible"/>
                                      </p:to>
                                    </p:set>
                                    <p:animEffect transition="in" filter="fade">
                                      <p:cBhvr>
                                        <p:cTn id="84" dur="1000"/>
                                        <p:tgtEl>
                                          <p:spTgt spid="3">
                                            <p:txEl>
                                              <p:pRg st="10" end="10"/>
                                            </p:txEl>
                                          </p:spTgt>
                                        </p:tgtEl>
                                      </p:cBhvr>
                                    </p:animEffect>
                                    <p:anim calcmode="lin" valueType="num">
                                      <p:cBhvr>
                                        <p:cTn id="8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3">
                                            <p:txEl>
                                              <p:pRg st="11" end="11"/>
                                            </p:txEl>
                                          </p:spTgt>
                                        </p:tgtEl>
                                        <p:attrNameLst>
                                          <p:attrName>style.visibility</p:attrName>
                                        </p:attrNameLst>
                                      </p:cBhvr>
                                      <p:to>
                                        <p:strVal val="visible"/>
                                      </p:to>
                                    </p:set>
                                    <p:animEffect transition="in" filter="fade">
                                      <p:cBhvr>
                                        <p:cTn id="91" dur="1000"/>
                                        <p:tgtEl>
                                          <p:spTgt spid="3">
                                            <p:txEl>
                                              <p:pRg st="11" end="11"/>
                                            </p:txEl>
                                          </p:spTgt>
                                        </p:tgtEl>
                                      </p:cBhvr>
                                    </p:animEffect>
                                    <p:anim calcmode="lin" valueType="num">
                                      <p:cBhvr>
                                        <p:cTn id="92"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93"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3">
                                            <p:txEl>
                                              <p:pRg st="12" end="12"/>
                                            </p:txEl>
                                          </p:spTgt>
                                        </p:tgtEl>
                                        <p:attrNameLst>
                                          <p:attrName>style.visibility</p:attrName>
                                        </p:attrNameLst>
                                      </p:cBhvr>
                                      <p:to>
                                        <p:strVal val="visible"/>
                                      </p:to>
                                    </p:set>
                                    <p:animEffect transition="in" filter="fade">
                                      <p:cBhvr>
                                        <p:cTn id="98" dur="1000"/>
                                        <p:tgtEl>
                                          <p:spTgt spid="3">
                                            <p:txEl>
                                              <p:pRg st="12" end="12"/>
                                            </p:txEl>
                                          </p:spTgt>
                                        </p:tgtEl>
                                      </p:cBhvr>
                                    </p:animEffect>
                                    <p:anim calcmode="lin" valueType="num">
                                      <p:cBhvr>
                                        <p:cTn id="99"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100"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00364"/>
          </a:xfrm>
        </p:spPr>
        <p:txBody>
          <a:bodyPr>
            <a:normAutofit fontScale="90000"/>
          </a:bodyPr>
          <a:lstStyle/>
          <a:p>
            <a:pPr algn="ctr"/>
            <a:r>
              <a:rPr lang="en-US" b="1" dirty="0"/>
              <a:t>INSIDER TRADING</a:t>
            </a:r>
            <a:endParaRPr lang="en-IN" b="1" dirty="0"/>
          </a:p>
        </p:txBody>
      </p:sp>
      <p:sp>
        <p:nvSpPr>
          <p:cNvPr id="3" name="Content Placeholder 2"/>
          <p:cNvSpPr>
            <a:spLocks noGrp="1"/>
          </p:cNvSpPr>
          <p:nvPr>
            <p:ph idx="1"/>
          </p:nvPr>
        </p:nvSpPr>
        <p:spPr>
          <a:xfrm>
            <a:off x="813954" y="874279"/>
            <a:ext cx="11378045" cy="5665065"/>
          </a:xfrm>
        </p:spPr>
        <p:txBody>
          <a:bodyPr>
            <a:normAutofit/>
          </a:bodyPr>
          <a:lstStyle/>
          <a:p>
            <a:pPr marL="0" marR="74919" indent="0">
              <a:lnSpc>
                <a:spcPct val="100000"/>
              </a:lnSpc>
              <a:spcBef>
                <a:spcPts val="209"/>
              </a:spcBef>
              <a:buNone/>
            </a:pPr>
            <a:r>
              <a:rPr lang="en-US" sz="2000" b="1" dirty="0">
                <a:latin typeface="Rockwell" panose="02060603020205020403" pitchFamily="18" charset="0"/>
              </a:rPr>
              <a:t>Insider Trading</a:t>
            </a:r>
          </a:p>
          <a:p>
            <a:pPr>
              <a:buFont typeface="Wingdings" panose="05000000000000000000" pitchFamily="2" charset="2"/>
              <a:buChar char="Ø"/>
            </a:pPr>
            <a:r>
              <a:rPr lang="en-US" sz="1800" dirty="0"/>
              <a:t>It is the buying and selling of securities based on information that has not been made available to the general public.</a:t>
            </a:r>
          </a:p>
          <a:p>
            <a:pPr>
              <a:buFont typeface="Wingdings" panose="05000000000000000000" pitchFamily="2" charset="2"/>
              <a:buChar char="Ø"/>
            </a:pPr>
            <a:r>
              <a:rPr lang="en-IN" sz="1800" dirty="0"/>
              <a:t>It is illegal.</a:t>
            </a:r>
          </a:p>
          <a:p>
            <a:pPr>
              <a:buFont typeface="Wingdings" panose="05000000000000000000" pitchFamily="2" charset="2"/>
              <a:buChar char="Ø"/>
            </a:pPr>
            <a:r>
              <a:rPr lang="en-IN" sz="1800" dirty="0"/>
              <a:t>Unfair to other investors who do not have access to the information.</a:t>
            </a:r>
          </a:p>
          <a:p>
            <a:pPr marL="0" indent="0">
              <a:buNone/>
            </a:pPr>
            <a:r>
              <a:rPr lang="en-IN" sz="2000" b="1" dirty="0">
                <a:latin typeface="Rockwell" panose="02060603020205020403" pitchFamily="18" charset="0"/>
              </a:rPr>
              <a:t>Penalty For Insider Trading </a:t>
            </a:r>
          </a:p>
          <a:p>
            <a:pPr>
              <a:buFont typeface="Wingdings" panose="05000000000000000000" pitchFamily="2" charset="2"/>
              <a:buChar char="Ø"/>
            </a:pPr>
            <a:r>
              <a:rPr lang="en-IN" sz="1800" dirty="0"/>
              <a:t>He shall be liable to a penalty of twenty-five crore rupees or three times the amount of profits made out of insider trading, whichever is higher.</a:t>
            </a:r>
          </a:p>
          <a:p>
            <a:pPr>
              <a:buFont typeface="Wingdings" panose="05000000000000000000" pitchFamily="2" charset="2"/>
              <a:buChar char="Ø"/>
            </a:pPr>
            <a:r>
              <a:rPr lang="en-IN" sz="1800" dirty="0"/>
              <a:t>The Act of 2013 provides for jail term up to five years if any person contravenes the provisions of S 195.</a:t>
            </a:r>
          </a:p>
          <a:p>
            <a:pPr marL="0" indent="0">
              <a:buNone/>
            </a:pPr>
            <a:r>
              <a:rPr lang="en-IN" sz="2000" b="1" dirty="0">
                <a:latin typeface="Rockwell" panose="02060603020205020403" pitchFamily="18" charset="0"/>
              </a:rPr>
              <a:t>Example</a:t>
            </a:r>
          </a:p>
          <a:p>
            <a:pPr lvl="1"/>
            <a:r>
              <a:rPr lang="en-IN" sz="1800" dirty="0"/>
              <a:t>HINDUSTAN LIVER LIMITE V. SEBI 	</a:t>
            </a:r>
          </a:p>
          <a:p>
            <a:pPr lvl="1"/>
            <a:r>
              <a:rPr lang="en-IN" sz="1800" dirty="0"/>
              <a:t>The facts of the case concerned the purchase by HLL of 8 lakh shares of BBLIL from the Unit Trust of India (UTI) on March 25, 1996. This purchase was made barely two weeks prior to a public announcement for a proposed merger of HLL with BBLIL.</a:t>
            </a:r>
          </a:p>
          <a:p>
            <a:pPr lvl="1"/>
            <a:r>
              <a:rPr lang="en-IN" sz="1800" dirty="0"/>
              <a:t>Upon investigation, SEBI by its Order dated March 11, 1998 (Order) found that, at the time of the purchase of shares of BBLIL from UTI, HLL was an “insider” as under Section 2(e) of the 1992 Regulations.</a:t>
            </a:r>
          </a:p>
        </p:txBody>
      </p:sp>
    </p:spTree>
    <p:extLst>
      <p:ext uri="{BB962C8B-B14F-4D97-AF65-F5344CB8AC3E}">
        <p14:creationId xmlns:p14="http://schemas.microsoft.com/office/powerpoint/2010/main" val="98954499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randombar(horizontal)">
                                      <p:cBhvr>
                                        <p:cTn id="40" dur="500"/>
                                        <p:tgtEl>
                                          <p:spTgt spid="3">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Effect transition="in" filter="fade">
                                      <p:cBhvr>
                                        <p:cTn id="45" dur="1000"/>
                                        <p:tgtEl>
                                          <p:spTgt spid="3">
                                            <p:txEl>
                                              <p:pRg st="5" end="5"/>
                                            </p:txEl>
                                          </p:spTgt>
                                        </p:tgtEl>
                                      </p:cBhvr>
                                    </p:animEffect>
                                    <p:anim calcmode="lin" valueType="num">
                                      <p:cBhvr>
                                        <p:cTn id="4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3">
                                            <p:txEl>
                                              <p:pRg st="6" end="6"/>
                                            </p:txEl>
                                          </p:spTgt>
                                        </p:tgtEl>
                                        <p:attrNameLst>
                                          <p:attrName>style.visibility</p:attrName>
                                        </p:attrNameLst>
                                      </p:cBhvr>
                                      <p:to>
                                        <p:strVal val="visible"/>
                                      </p:to>
                                    </p:set>
                                    <p:animEffect transition="in" filter="fade">
                                      <p:cBhvr>
                                        <p:cTn id="52" dur="1000"/>
                                        <p:tgtEl>
                                          <p:spTgt spid="3">
                                            <p:txEl>
                                              <p:pRg st="6" end="6"/>
                                            </p:txEl>
                                          </p:spTgt>
                                        </p:tgtEl>
                                      </p:cBhvr>
                                    </p:animEffect>
                                    <p:anim calcmode="lin" valueType="num">
                                      <p:cBhvr>
                                        <p:cTn id="5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4" presetClass="entr" presetSubtype="10" fill="hold" grpId="0" nodeType="clickEffect">
                                  <p:stCondLst>
                                    <p:cond delay="0"/>
                                  </p:stCondLst>
                                  <p:childTnLst>
                                    <p:set>
                                      <p:cBhvr>
                                        <p:cTn id="58" dur="1" fill="hold">
                                          <p:stCondLst>
                                            <p:cond delay="0"/>
                                          </p:stCondLst>
                                        </p:cTn>
                                        <p:tgtEl>
                                          <p:spTgt spid="3">
                                            <p:txEl>
                                              <p:pRg st="7" end="7"/>
                                            </p:txEl>
                                          </p:spTgt>
                                        </p:tgtEl>
                                        <p:attrNameLst>
                                          <p:attrName>style.visibility</p:attrName>
                                        </p:attrNameLst>
                                      </p:cBhvr>
                                      <p:to>
                                        <p:strVal val="visible"/>
                                      </p:to>
                                    </p:set>
                                    <p:animEffect transition="in" filter="randombar(horizontal)">
                                      <p:cBhvr>
                                        <p:cTn id="59" dur="500"/>
                                        <p:tgtEl>
                                          <p:spTgt spid="3">
                                            <p:txEl>
                                              <p:pRg st="7" end="7"/>
                                            </p:txEl>
                                          </p:spTgt>
                                        </p:tgtEl>
                                      </p:cBhvr>
                                    </p:animEffect>
                                  </p:childTnLst>
                                </p:cTn>
                              </p:par>
                              <p:par>
                                <p:cTn id="60" presetID="42" presetClass="entr" presetSubtype="0" fill="hold" grpId="0" nodeType="withEffect">
                                  <p:stCondLst>
                                    <p:cond delay="0"/>
                                  </p:stCondLst>
                                  <p:childTnLst>
                                    <p:set>
                                      <p:cBhvr>
                                        <p:cTn id="61" dur="1" fill="hold">
                                          <p:stCondLst>
                                            <p:cond delay="0"/>
                                          </p:stCondLst>
                                        </p:cTn>
                                        <p:tgtEl>
                                          <p:spTgt spid="3">
                                            <p:txEl>
                                              <p:pRg st="8" end="8"/>
                                            </p:txEl>
                                          </p:spTgt>
                                        </p:tgtEl>
                                        <p:attrNameLst>
                                          <p:attrName>style.visibility</p:attrName>
                                        </p:attrNameLst>
                                      </p:cBhvr>
                                      <p:to>
                                        <p:strVal val="visible"/>
                                      </p:to>
                                    </p:set>
                                    <p:animEffect transition="in" filter="fade">
                                      <p:cBhvr>
                                        <p:cTn id="62" dur="1000"/>
                                        <p:tgtEl>
                                          <p:spTgt spid="3">
                                            <p:txEl>
                                              <p:pRg st="8" end="8"/>
                                            </p:txEl>
                                          </p:spTgt>
                                        </p:tgtEl>
                                      </p:cBhvr>
                                    </p:animEffect>
                                    <p:anim calcmode="lin" valueType="num">
                                      <p:cBhvr>
                                        <p:cTn id="6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4" dur="1000" fill="hold"/>
                                        <p:tgtEl>
                                          <p:spTgt spid="3">
                                            <p:txEl>
                                              <p:pRg st="8" end="8"/>
                                            </p:txEl>
                                          </p:spTgt>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
                                            <p:txEl>
                                              <p:pRg st="9" end="9"/>
                                            </p:txEl>
                                          </p:spTgt>
                                        </p:tgtEl>
                                        <p:attrNameLst>
                                          <p:attrName>style.visibility</p:attrName>
                                        </p:attrNameLst>
                                      </p:cBhvr>
                                      <p:to>
                                        <p:strVal val="visible"/>
                                      </p:to>
                                    </p:set>
                                    <p:animEffect transition="in" filter="fade">
                                      <p:cBhvr>
                                        <p:cTn id="67" dur="1000"/>
                                        <p:tgtEl>
                                          <p:spTgt spid="3">
                                            <p:txEl>
                                              <p:pRg st="9" end="9"/>
                                            </p:txEl>
                                          </p:spTgt>
                                        </p:tgtEl>
                                      </p:cBhvr>
                                    </p:animEffect>
                                    <p:anim calcmode="lin" valueType="num">
                                      <p:cBhvr>
                                        <p:cTn id="6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9" dur="1000" fill="hold"/>
                                        <p:tgtEl>
                                          <p:spTgt spid="3">
                                            <p:txEl>
                                              <p:pRg st="9" end="9"/>
                                            </p:txEl>
                                          </p:spTgt>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
                                            <p:txEl>
                                              <p:pRg st="10" end="10"/>
                                            </p:txEl>
                                          </p:spTgt>
                                        </p:tgtEl>
                                        <p:attrNameLst>
                                          <p:attrName>style.visibility</p:attrName>
                                        </p:attrNameLst>
                                      </p:cBhvr>
                                      <p:to>
                                        <p:strVal val="visible"/>
                                      </p:to>
                                    </p:set>
                                    <p:animEffect transition="in" filter="fade">
                                      <p:cBhvr>
                                        <p:cTn id="72" dur="1000"/>
                                        <p:tgtEl>
                                          <p:spTgt spid="3">
                                            <p:txEl>
                                              <p:pRg st="10" end="10"/>
                                            </p:txEl>
                                          </p:spTgt>
                                        </p:tgtEl>
                                      </p:cBhvr>
                                    </p:animEffect>
                                    <p:anim calcmode="lin" valueType="num">
                                      <p:cBhvr>
                                        <p:cTn id="7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09600"/>
          </a:xfrm>
        </p:spPr>
        <p:txBody>
          <a:bodyPr>
            <a:normAutofit fontScale="90000"/>
          </a:bodyPr>
          <a:lstStyle/>
          <a:p>
            <a:pPr algn="ctr"/>
            <a:r>
              <a:rPr lang="en-IN" b="1" dirty="0"/>
              <a:t>DIVIDEND</a:t>
            </a:r>
          </a:p>
        </p:txBody>
      </p:sp>
      <p:sp>
        <p:nvSpPr>
          <p:cNvPr id="3" name="Content Placeholder 2"/>
          <p:cNvSpPr>
            <a:spLocks noGrp="1"/>
          </p:cNvSpPr>
          <p:nvPr>
            <p:ph idx="1"/>
          </p:nvPr>
        </p:nvSpPr>
        <p:spPr>
          <a:xfrm>
            <a:off x="576073" y="911224"/>
            <a:ext cx="11615928" cy="5946776"/>
          </a:xfrm>
        </p:spPr>
        <p:txBody>
          <a:bodyPr>
            <a:normAutofit/>
          </a:bodyPr>
          <a:lstStyle/>
          <a:p>
            <a:pPr marL="0" marR="74919" indent="0">
              <a:lnSpc>
                <a:spcPct val="100000"/>
              </a:lnSpc>
              <a:spcBef>
                <a:spcPts val="209"/>
              </a:spcBef>
              <a:buNone/>
            </a:pPr>
            <a:r>
              <a:rPr lang="en-US" sz="2000" b="1" dirty="0">
                <a:latin typeface="Rockwell" panose="02060603020205020403" pitchFamily="18" charset="0"/>
              </a:rPr>
              <a:t>Definition:-</a:t>
            </a:r>
          </a:p>
          <a:p>
            <a:pPr>
              <a:lnSpc>
                <a:spcPct val="100000"/>
              </a:lnSpc>
              <a:buFont typeface="Wingdings" panose="05000000000000000000" pitchFamily="2" charset="2"/>
              <a:buChar char="Ø"/>
            </a:pPr>
            <a:r>
              <a:rPr lang="en-US" sz="2000" dirty="0"/>
              <a:t>A dividend is a payment made by a corporation to its shareholders, usually as a distribution of profits. </a:t>
            </a:r>
          </a:p>
          <a:p>
            <a:pPr>
              <a:lnSpc>
                <a:spcPct val="100000"/>
              </a:lnSpc>
              <a:buFont typeface="Wingdings" panose="05000000000000000000" pitchFamily="2" charset="2"/>
              <a:buChar char="Ø"/>
            </a:pPr>
            <a:r>
              <a:rPr lang="en-US" sz="2000" dirty="0"/>
              <a:t>Most companies having stable and secure growth offer dividends when their share prices become stagnant.</a:t>
            </a:r>
          </a:p>
          <a:p>
            <a:pPr>
              <a:lnSpc>
                <a:spcPct val="100000"/>
              </a:lnSpc>
              <a:buFont typeface="Wingdings" panose="05000000000000000000" pitchFamily="2" charset="2"/>
              <a:buChar char="Ø"/>
            </a:pPr>
            <a:r>
              <a:rPr lang="en-US" sz="2000" dirty="0"/>
              <a:t> several companies do not offer dividends as all profits are reinvested to ensure faster, better-than average growth.</a:t>
            </a:r>
          </a:p>
          <a:p>
            <a:pPr>
              <a:lnSpc>
                <a:spcPct val="100000"/>
              </a:lnSpc>
              <a:buFont typeface="Wingdings" panose="05000000000000000000" pitchFamily="2" charset="2"/>
              <a:buChar char="Ø"/>
            </a:pPr>
            <a:r>
              <a:rPr lang="en-US" sz="2000" dirty="0"/>
              <a:t>The board of directors decides the percentage of the profit to be distributed as dividends.</a:t>
            </a:r>
          </a:p>
          <a:p>
            <a:pPr>
              <a:lnSpc>
                <a:spcPct val="100000"/>
              </a:lnSpc>
              <a:buFont typeface="Wingdings" panose="05000000000000000000" pitchFamily="2" charset="2"/>
              <a:buChar char="Ø"/>
            </a:pPr>
            <a:r>
              <a:rPr lang="en-US" sz="2000" dirty="0"/>
              <a:t>Dividends are issued quarterly or annually.</a:t>
            </a:r>
            <a:endParaRPr lang="en-US" sz="1600" dirty="0"/>
          </a:p>
          <a:p>
            <a:pPr marL="0" indent="0">
              <a:lnSpc>
                <a:spcPct val="100000"/>
              </a:lnSpc>
              <a:buNone/>
            </a:pPr>
            <a:r>
              <a:rPr lang="en-US" sz="2000" b="1" dirty="0">
                <a:latin typeface="Rockwell" panose="02060603020205020403" pitchFamily="18" charset="0"/>
              </a:rPr>
              <a:t>Criteria:- </a:t>
            </a:r>
          </a:p>
          <a:p>
            <a:pPr>
              <a:lnSpc>
                <a:spcPct val="100000"/>
              </a:lnSpc>
              <a:buFont typeface="Wingdings" panose="05000000000000000000" pitchFamily="2" charset="2"/>
              <a:buChar char="Ø"/>
            </a:pPr>
            <a:r>
              <a:rPr lang="en-US" sz="2100" dirty="0"/>
              <a:t>To be eligible for a dividend, you must purchase the stock during or prior to the cum-dividend trading period and h</a:t>
            </a:r>
          </a:p>
          <a:p>
            <a:pPr marL="0" indent="0">
              <a:lnSpc>
                <a:spcPct val="100000"/>
              </a:lnSpc>
              <a:buNone/>
            </a:pPr>
            <a:r>
              <a:rPr lang="en-US" sz="2000" b="1" dirty="0">
                <a:latin typeface="Rockwell" panose="02060603020205020403" pitchFamily="18" charset="0"/>
              </a:rPr>
              <a:t>Example:- </a:t>
            </a:r>
            <a:endParaRPr lang="en-US" sz="2000" dirty="0"/>
          </a:p>
          <a:p>
            <a:pPr>
              <a:lnSpc>
                <a:spcPct val="100000"/>
              </a:lnSpc>
              <a:buFont typeface="Wingdings" panose="05000000000000000000" pitchFamily="2" charset="2"/>
              <a:buChar char="Ø"/>
            </a:pPr>
            <a:endParaRPr lang="en-US" b="1" dirty="0">
              <a:latin typeface="Rockwell" panose="02060603020205020403"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4150615121"/>
              </p:ext>
            </p:extLst>
          </p:nvPr>
        </p:nvGraphicFramePr>
        <p:xfrm>
          <a:off x="1216152" y="5678423"/>
          <a:ext cx="10451590" cy="1014984"/>
        </p:xfrm>
        <a:graphic>
          <a:graphicData uri="http://schemas.openxmlformats.org/drawingml/2006/table">
            <a:tbl>
              <a:tblPr firstRow="1" firstCol="1" bandRow="1">
                <a:tableStyleId>{5940675A-B579-460E-94D1-54222C63F5DA}</a:tableStyleId>
              </a:tblPr>
              <a:tblGrid>
                <a:gridCol w="1593495">
                  <a:extLst>
                    <a:ext uri="{9D8B030D-6E8A-4147-A177-3AD203B41FA5}">
                      <a16:colId xmlns:a16="http://schemas.microsoft.com/office/drawing/2014/main" val="4232562627"/>
                    </a:ext>
                  </a:extLst>
                </a:gridCol>
                <a:gridCol w="1771619">
                  <a:extLst>
                    <a:ext uri="{9D8B030D-6E8A-4147-A177-3AD203B41FA5}">
                      <a16:colId xmlns:a16="http://schemas.microsoft.com/office/drawing/2014/main" val="606718817"/>
                    </a:ext>
                  </a:extLst>
                </a:gridCol>
                <a:gridCol w="1771619">
                  <a:extLst>
                    <a:ext uri="{9D8B030D-6E8A-4147-A177-3AD203B41FA5}">
                      <a16:colId xmlns:a16="http://schemas.microsoft.com/office/drawing/2014/main" val="3747772033"/>
                    </a:ext>
                  </a:extLst>
                </a:gridCol>
                <a:gridCol w="1771619">
                  <a:extLst>
                    <a:ext uri="{9D8B030D-6E8A-4147-A177-3AD203B41FA5}">
                      <a16:colId xmlns:a16="http://schemas.microsoft.com/office/drawing/2014/main" val="3775316377"/>
                    </a:ext>
                  </a:extLst>
                </a:gridCol>
                <a:gridCol w="1771619">
                  <a:extLst>
                    <a:ext uri="{9D8B030D-6E8A-4147-A177-3AD203B41FA5}">
                      <a16:colId xmlns:a16="http://schemas.microsoft.com/office/drawing/2014/main" val="3566920028"/>
                    </a:ext>
                  </a:extLst>
                </a:gridCol>
                <a:gridCol w="1771619">
                  <a:extLst>
                    <a:ext uri="{9D8B030D-6E8A-4147-A177-3AD203B41FA5}">
                      <a16:colId xmlns:a16="http://schemas.microsoft.com/office/drawing/2014/main" val="1791900420"/>
                    </a:ext>
                  </a:extLst>
                </a:gridCol>
              </a:tblGrid>
              <a:tr h="340921">
                <a:tc rowSpan="2">
                  <a:txBody>
                    <a:bodyPr/>
                    <a:lstStyle/>
                    <a:p>
                      <a:pPr>
                        <a:lnSpc>
                          <a:spcPts val="1200"/>
                        </a:lnSpc>
                        <a:spcAft>
                          <a:spcPts val="0"/>
                        </a:spcAft>
                      </a:pPr>
                      <a:r>
                        <a:rPr lang="en-IN" sz="1400" dirty="0">
                          <a:effectLst/>
                        </a:rPr>
                        <a:t>COMPANY NAME</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gridSpan="2">
                  <a:txBody>
                    <a:bodyPr/>
                    <a:lstStyle/>
                    <a:p>
                      <a:pPr algn="ctr">
                        <a:lnSpc>
                          <a:spcPts val="1200"/>
                        </a:lnSpc>
                        <a:spcAft>
                          <a:spcPts val="0"/>
                        </a:spcAft>
                      </a:pPr>
                      <a:r>
                        <a:rPr lang="en-IN" sz="1400">
                          <a:effectLst/>
                        </a:rPr>
                        <a:t>DIVIDEND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hMerge="1">
                  <a:txBody>
                    <a:bodyPr/>
                    <a:lstStyle/>
                    <a:p>
                      <a:endParaRPr lang="en-IN"/>
                    </a:p>
                  </a:txBody>
                  <a:tcPr/>
                </a:tc>
                <a:tc gridSpan="3">
                  <a:txBody>
                    <a:bodyPr/>
                    <a:lstStyle/>
                    <a:p>
                      <a:pPr algn="ctr">
                        <a:lnSpc>
                          <a:spcPts val="1200"/>
                        </a:lnSpc>
                        <a:spcAft>
                          <a:spcPts val="0"/>
                        </a:spcAft>
                      </a:pPr>
                      <a:r>
                        <a:rPr lang="en-IN" sz="1400">
                          <a:effectLst/>
                        </a:rPr>
                        <a:t>DATE</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3997444767"/>
                  </a:ext>
                </a:extLst>
              </a:tr>
              <a:tr h="340921">
                <a:tc vMerge="1">
                  <a:txBody>
                    <a:bodyPr/>
                    <a:lstStyle/>
                    <a:p>
                      <a:endParaRPr lang="en-IN"/>
                    </a:p>
                  </a:txBody>
                  <a:tcPr/>
                </a:tc>
                <a:tc>
                  <a:txBody>
                    <a:bodyPr/>
                    <a:lstStyle/>
                    <a:p>
                      <a:pPr algn="ctr">
                        <a:lnSpc>
                          <a:spcPts val="1200"/>
                        </a:lnSpc>
                        <a:spcAft>
                          <a:spcPts val="0"/>
                        </a:spcAft>
                      </a:pPr>
                      <a:r>
                        <a:rPr lang="en-IN" sz="1400">
                          <a:effectLst/>
                        </a:rPr>
                        <a:t>Type</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algn="ctr">
                        <a:lnSpc>
                          <a:spcPts val="1200"/>
                        </a:lnSpc>
                        <a:spcAft>
                          <a:spcPts val="0"/>
                        </a:spcAft>
                      </a:pPr>
                      <a:r>
                        <a:rPr lang="en-IN" sz="1400">
                          <a:effectLst/>
                        </a:rPr>
                        <a:t>%</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algn="ctr">
                        <a:lnSpc>
                          <a:spcPts val="1200"/>
                        </a:lnSpc>
                        <a:spcAft>
                          <a:spcPts val="0"/>
                        </a:spcAft>
                      </a:pPr>
                      <a:r>
                        <a:rPr lang="en-IN" sz="1400">
                          <a:effectLst/>
                        </a:rPr>
                        <a:t>Announcement</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algn="ctr">
                        <a:lnSpc>
                          <a:spcPts val="1200"/>
                        </a:lnSpc>
                        <a:spcAft>
                          <a:spcPts val="0"/>
                        </a:spcAft>
                      </a:pPr>
                      <a:r>
                        <a:rPr lang="en-IN" sz="1400">
                          <a:effectLst/>
                        </a:rPr>
                        <a:t>Record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algn="ctr">
                        <a:lnSpc>
                          <a:spcPts val="1200"/>
                        </a:lnSpc>
                        <a:spcAft>
                          <a:spcPts val="0"/>
                        </a:spcAft>
                      </a:pPr>
                      <a:r>
                        <a:rPr lang="en-IN" sz="1400">
                          <a:effectLst/>
                        </a:rPr>
                        <a:t>Ex-Dividend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827060856"/>
                  </a:ext>
                </a:extLst>
              </a:tr>
              <a:tr h="333142">
                <a:tc>
                  <a:txBody>
                    <a:bodyPr/>
                    <a:lstStyle/>
                    <a:p>
                      <a:pPr>
                        <a:lnSpc>
                          <a:spcPct val="107000"/>
                        </a:lnSpc>
                        <a:spcAft>
                          <a:spcPts val="0"/>
                        </a:spcAft>
                      </a:pPr>
                      <a:r>
                        <a:rPr lang="en-IN" sz="1400" u="sng" dirty="0">
                          <a:effectLst/>
                          <a:hlinkClick r:id="rId2"/>
                        </a:rPr>
                        <a:t>HDFC Bank</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algn="ctr">
                        <a:lnSpc>
                          <a:spcPct val="107000"/>
                        </a:lnSpc>
                        <a:spcAft>
                          <a:spcPts val="0"/>
                        </a:spcAft>
                      </a:pPr>
                      <a:r>
                        <a:rPr lang="en-IN" sz="1400" dirty="0">
                          <a:effectLst/>
                        </a:rPr>
                        <a:t>Final</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algn="ctr">
                        <a:lnSpc>
                          <a:spcPct val="107000"/>
                        </a:lnSpc>
                        <a:spcAft>
                          <a:spcPts val="0"/>
                        </a:spcAft>
                      </a:pPr>
                      <a:r>
                        <a:rPr lang="en-IN" sz="1400" dirty="0">
                          <a:effectLst/>
                        </a:rPr>
                        <a:t>650.00</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algn="ctr">
                        <a:lnSpc>
                          <a:spcPct val="107000"/>
                        </a:lnSpc>
                        <a:spcAft>
                          <a:spcPts val="0"/>
                        </a:spcAft>
                      </a:pPr>
                      <a:r>
                        <a:rPr lang="en-IN" sz="1400">
                          <a:effectLst/>
                        </a:rPr>
                        <a:t>23-04-2018</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algn="ctr">
                        <a:lnSpc>
                          <a:spcPct val="107000"/>
                        </a:lnSpc>
                        <a:spcAft>
                          <a:spcPts val="0"/>
                        </a:spcAft>
                      </a:pPr>
                      <a:r>
                        <a:rPr lang="en-IN" sz="1400">
                          <a:effectLst/>
                        </a:rPr>
                        <a:t>01-06-2018</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tc>
                  <a:txBody>
                    <a:bodyPr/>
                    <a:lstStyle/>
                    <a:p>
                      <a:pPr algn="ctr">
                        <a:lnSpc>
                          <a:spcPct val="107000"/>
                        </a:lnSpc>
                        <a:spcAft>
                          <a:spcPts val="0"/>
                        </a:spcAft>
                      </a:pPr>
                      <a:r>
                        <a:rPr lang="en-IN" sz="1400" dirty="0">
                          <a:effectLst/>
                        </a:rPr>
                        <a:t>31-05-2018</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2545801842"/>
                  </a:ext>
                </a:extLst>
              </a:tr>
            </a:tbl>
          </a:graphicData>
        </a:graphic>
      </p:graphicFrame>
    </p:spTree>
    <p:extLst>
      <p:ext uri="{BB962C8B-B14F-4D97-AF65-F5344CB8AC3E}">
        <p14:creationId xmlns:p14="http://schemas.microsoft.com/office/powerpoint/2010/main" val="54340077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1000"/>
                                        <p:tgtEl>
                                          <p:spTgt spid="3">
                                            <p:txEl>
                                              <p:pRg st="7" end="7"/>
                                            </p:txEl>
                                          </p:spTgt>
                                        </p:tgtEl>
                                      </p:cBhvr>
                                    </p:animEffect>
                                    <p:anim calcmode="lin" valueType="num">
                                      <p:cBhvr>
                                        <p:cTn id="6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Effect transition="in" filter="fade">
                                      <p:cBhvr>
                                        <p:cTn id="70" dur="1000"/>
                                        <p:tgtEl>
                                          <p:spTgt spid="3">
                                            <p:txEl>
                                              <p:pRg st="8" end="8"/>
                                            </p:txEl>
                                          </p:spTgt>
                                        </p:tgtEl>
                                      </p:cBhvr>
                                    </p:animEffect>
                                    <p:anim calcmode="lin" valueType="num">
                                      <p:cBhvr>
                                        <p:cTn id="71"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4628" y="719200"/>
            <a:ext cx="10977372" cy="6138799"/>
          </a:xfrm>
        </p:spPr>
        <p:txBody>
          <a:bodyPr>
            <a:normAutofit fontScale="62500" lnSpcReduction="20000"/>
          </a:bodyPr>
          <a:lstStyle/>
          <a:p>
            <a:pPr marL="0" indent="0">
              <a:lnSpc>
                <a:spcPct val="170000"/>
              </a:lnSpc>
              <a:buNone/>
            </a:pPr>
            <a:r>
              <a:rPr lang="en-US" sz="3200" b="1" dirty="0">
                <a:latin typeface="Rockwell" panose="02060603020205020403" pitchFamily="18" charset="0"/>
              </a:rPr>
              <a:t>Dividend Declaration Date:- </a:t>
            </a:r>
          </a:p>
          <a:p>
            <a:pPr>
              <a:lnSpc>
                <a:spcPct val="170000"/>
              </a:lnSpc>
              <a:buFont typeface="Wingdings" panose="05000000000000000000" pitchFamily="2" charset="2"/>
              <a:buChar char="Ø"/>
            </a:pPr>
            <a:r>
              <a:rPr lang="en-US" dirty="0"/>
              <a:t>The date on which the next dividend payouts would be done, is announced by the directors of the company. </a:t>
            </a:r>
          </a:p>
          <a:p>
            <a:pPr>
              <a:lnSpc>
                <a:spcPct val="170000"/>
              </a:lnSpc>
              <a:buFont typeface="Wingdings" panose="05000000000000000000" pitchFamily="2" charset="2"/>
              <a:buChar char="Ø"/>
            </a:pPr>
            <a:r>
              <a:rPr lang="en-US" dirty="0"/>
              <a:t>This usually have information on the size of the dividend payout, ex-dividend date, record date and payout date.</a:t>
            </a:r>
          </a:p>
          <a:p>
            <a:pPr marL="0" indent="0">
              <a:lnSpc>
                <a:spcPct val="170000"/>
              </a:lnSpc>
              <a:buNone/>
            </a:pPr>
            <a:r>
              <a:rPr lang="en-US" sz="3200" b="1" dirty="0">
                <a:latin typeface="Rockwell" panose="02060603020205020403" pitchFamily="18" charset="0"/>
              </a:rPr>
              <a:t>Ex-Dividend Date:-</a:t>
            </a:r>
            <a:r>
              <a:rPr lang="en-US" sz="4500" b="1" dirty="0">
                <a:latin typeface="Rockwell" panose="02060603020205020403" pitchFamily="18" charset="0"/>
              </a:rPr>
              <a:t> </a:t>
            </a:r>
          </a:p>
          <a:p>
            <a:pPr>
              <a:lnSpc>
                <a:spcPct val="170000"/>
              </a:lnSpc>
              <a:buFont typeface="Wingdings" panose="05000000000000000000" pitchFamily="2" charset="2"/>
              <a:buChar char="Ø"/>
            </a:pPr>
            <a:r>
              <a:rPr lang="en-US" dirty="0"/>
              <a:t>It’s the time between the announcement done and the payment of the dividend. </a:t>
            </a:r>
          </a:p>
          <a:p>
            <a:pPr>
              <a:lnSpc>
                <a:spcPct val="170000"/>
              </a:lnSpc>
              <a:buFont typeface="Wingdings" panose="05000000000000000000" pitchFamily="2" charset="2"/>
              <a:buChar char="Ø"/>
            </a:pPr>
            <a:r>
              <a:rPr lang="en-US" dirty="0"/>
              <a:t>It usually precedes the record date. At times it is one business day before the record date.</a:t>
            </a:r>
          </a:p>
          <a:p>
            <a:pPr marL="0" indent="0">
              <a:lnSpc>
                <a:spcPct val="170000"/>
              </a:lnSpc>
              <a:buNone/>
            </a:pPr>
            <a:r>
              <a:rPr lang="en-US" sz="3200" b="1" dirty="0">
                <a:latin typeface="Rockwell" panose="02060603020205020403" pitchFamily="18" charset="0"/>
              </a:rPr>
              <a:t>Record Date:- </a:t>
            </a:r>
          </a:p>
          <a:p>
            <a:pPr>
              <a:lnSpc>
                <a:spcPct val="170000"/>
              </a:lnSpc>
              <a:buFont typeface="Wingdings" panose="05000000000000000000" pitchFamily="2" charset="2"/>
              <a:buChar char="Ø"/>
            </a:pPr>
            <a:r>
              <a:rPr lang="en-US" dirty="0"/>
              <a:t>Record date is the date which is used to payout dividend to investors. </a:t>
            </a:r>
          </a:p>
          <a:p>
            <a:pPr>
              <a:lnSpc>
                <a:spcPct val="170000"/>
              </a:lnSpc>
              <a:buFont typeface="Wingdings" panose="05000000000000000000" pitchFamily="2" charset="2"/>
              <a:buChar char="Ø"/>
            </a:pPr>
            <a:r>
              <a:rPr lang="en-US" dirty="0"/>
              <a:t>For getting dividend, investor’s name should be present on records of the company as the holder of shares. </a:t>
            </a:r>
          </a:p>
          <a:p>
            <a:pPr>
              <a:lnSpc>
                <a:spcPct val="170000"/>
              </a:lnSpc>
              <a:buFont typeface="Wingdings" panose="05000000000000000000" pitchFamily="2" charset="2"/>
              <a:buChar char="Ø"/>
            </a:pPr>
            <a:r>
              <a:rPr lang="en-US" dirty="0"/>
              <a:t>basically this date decides which all investors are eligible for dividend payouts.</a:t>
            </a:r>
            <a:endParaRPr lang="en-IN" dirty="0"/>
          </a:p>
        </p:txBody>
      </p:sp>
    </p:spTree>
    <p:extLst>
      <p:ext uri="{BB962C8B-B14F-4D97-AF65-F5344CB8AC3E}">
        <p14:creationId xmlns:p14="http://schemas.microsoft.com/office/powerpoint/2010/main" val="87488765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1000"/>
                                        <p:tgtEl>
                                          <p:spTgt spid="3">
                                            <p:txEl>
                                              <p:pRg st="5" end="5"/>
                                            </p:txEl>
                                          </p:spTgt>
                                        </p:tgtEl>
                                      </p:cBhvr>
                                    </p:animEffect>
                                    <p:anim calcmode="lin" valueType="num">
                                      <p:cBhvr>
                                        <p:cTn id="3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grpId="0" nodeType="click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Effect transition="in" filter="randombar(horizontal)">
                                      <p:cBhvr>
                                        <p:cTn id="45" dur="500"/>
                                        <p:tgtEl>
                                          <p:spTgt spid="3">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3">
                                            <p:txEl>
                                              <p:pRg st="7" end="7"/>
                                            </p:txEl>
                                          </p:spTgt>
                                        </p:tgtEl>
                                        <p:attrNameLst>
                                          <p:attrName>style.visibility</p:attrName>
                                        </p:attrNameLst>
                                      </p:cBhvr>
                                      <p:to>
                                        <p:strVal val="visible"/>
                                      </p:to>
                                    </p:set>
                                    <p:animEffect transition="in" filter="fade">
                                      <p:cBhvr>
                                        <p:cTn id="50" dur="1000"/>
                                        <p:tgtEl>
                                          <p:spTgt spid="3">
                                            <p:txEl>
                                              <p:pRg st="7" end="7"/>
                                            </p:txEl>
                                          </p:spTgt>
                                        </p:tgtEl>
                                      </p:cBhvr>
                                    </p:animEffect>
                                    <p:anim calcmode="lin" valueType="num">
                                      <p:cBhvr>
                                        <p:cTn id="5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3">
                                            <p:txEl>
                                              <p:pRg st="8" end="8"/>
                                            </p:txEl>
                                          </p:spTgt>
                                        </p:tgtEl>
                                        <p:attrNameLst>
                                          <p:attrName>style.visibility</p:attrName>
                                        </p:attrNameLst>
                                      </p:cBhvr>
                                      <p:to>
                                        <p:strVal val="visible"/>
                                      </p:to>
                                    </p:set>
                                    <p:animEffect transition="in" filter="fade">
                                      <p:cBhvr>
                                        <p:cTn id="57" dur="1000"/>
                                        <p:tgtEl>
                                          <p:spTgt spid="3">
                                            <p:txEl>
                                              <p:pRg st="8" end="8"/>
                                            </p:txEl>
                                          </p:spTgt>
                                        </p:tgtEl>
                                      </p:cBhvr>
                                    </p:animEffect>
                                    <p:anim calcmode="lin" valueType="num">
                                      <p:cBhvr>
                                        <p:cTn id="5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9"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3">
                                            <p:txEl>
                                              <p:pRg st="9" end="9"/>
                                            </p:txEl>
                                          </p:spTgt>
                                        </p:tgtEl>
                                        <p:attrNameLst>
                                          <p:attrName>style.visibility</p:attrName>
                                        </p:attrNameLst>
                                      </p:cBhvr>
                                      <p:to>
                                        <p:strVal val="visible"/>
                                      </p:to>
                                    </p:set>
                                    <p:animEffect transition="in" filter="fade">
                                      <p:cBhvr>
                                        <p:cTn id="64" dur="1000"/>
                                        <p:tgtEl>
                                          <p:spTgt spid="3">
                                            <p:txEl>
                                              <p:pRg st="9" end="9"/>
                                            </p:txEl>
                                          </p:spTgt>
                                        </p:tgtEl>
                                      </p:cBhvr>
                                    </p:animEffect>
                                    <p:anim calcmode="lin" valueType="num">
                                      <p:cBhvr>
                                        <p:cTn id="65"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6"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03504"/>
          </a:xfrm>
        </p:spPr>
        <p:txBody>
          <a:bodyPr>
            <a:normAutofit fontScale="90000"/>
          </a:bodyPr>
          <a:lstStyle/>
          <a:p>
            <a:pPr algn="ctr"/>
            <a:r>
              <a:rPr lang="en-IN" b="1" dirty="0"/>
              <a:t>BENEFITS OF DIVIDEND</a:t>
            </a:r>
          </a:p>
        </p:txBody>
      </p:sp>
      <p:sp>
        <p:nvSpPr>
          <p:cNvPr id="3" name="Content Placeholder 2"/>
          <p:cNvSpPr>
            <a:spLocks noGrp="1"/>
          </p:cNvSpPr>
          <p:nvPr>
            <p:ph idx="1"/>
          </p:nvPr>
        </p:nvSpPr>
        <p:spPr>
          <a:xfrm>
            <a:off x="621792" y="1030097"/>
            <a:ext cx="11570208" cy="5654168"/>
          </a:xfrm>
        </p:spPr>
        <p:txBody>
          <a:bodyPr>
            <a:noAutofit/>
          </a:bodyPr>
          <a:lstStyle/>
          <a:p>
            <a:pPr marL="0" indent="0" algn="just" fontAlgn="base">
              <a:lnSpc>
                <a:spcPct val="100000"/>
              </a:lnSpc>
              <a:buNone/>
            </a:pPr>
            <a:r>
              <a:rPr lang="en-IN" sz="1600" b="1" cap="all" dirty="0"/>
              <a:t>INVESTOR PREFERENCE FOR DIVIDENDS</a:t>
            </a:r>
            <a:endParaRPr lang="en-IN" sz="1600" b="1" dirty="0"/>
          </a:p>
          <a:p>
            <a:pPr lvl="1" algn="just" fontAlgn="base">
              <a:lnSpc>
                <a:spcPct val="100000"/>
              </a:lnSpc>
              <a:buFont typeface="Wingdings" panose="05000000000000000000" pitchFamily="2" charset="2"/>
              <a:buChar char="Ø"/>
            </a:pPr>
            <a:r>
              <a:rPr lang="en-IN" sz="1600" dirty="0"/>
              <a:t>The investors are more interested in a company that pays stable dividends. This assures them of a reliable source of earnings, even if the market price of the share dips.</a:t>
            </a:r>
          </a:p>
          <a:p>
            <a:pPr marL="0" indent="0" algn="just" fontAlgn="base">
              <a:lnSpc>
                <a:spcPct val="100000"/>
              </a:lnSpc>
              <a:buNone/>
            </a:pPr>
            <a:r>
              <a:rPr lang="en-IN" sz="1600" b="1" cap="all" dirty="0"/>
              <a:t>BIRD-IN-HAND FALLACY</a:t>
            </a:r>
            <a:endParaRPr lang="en-IN" sz="1600" b="1" dirty="0"/>
          </a:p>
          <a:p>
            <a:pPr lvl="1" algn="just" fontAlgn="base">
              <a:lnSpc>
                <a:spcPct val="100000"/>
              </a:lnSpc>
              <a:buFont typeface="Wingdings" panose="05000000000000000000" pitchFamily="2" charset="2"/>
              <a:buChar char="Ø"/>
            </a:pPr>
            <a:r>
              <a:rPr lang="en-IN" sz="1600" dirty="0"/>
              <a:t>This theory states that the shareholders prefer the certainty of dividends in comparison to the possibility of higher capital gains in future.</a:t>
            </a:r>
          </a:p>
          <a:p>
            <a:pPr marL="0" indent="0" algn="just" fontAlgn="base">
              <a:lnSpc>
                <a:spcPct val="100000"/>
              </a:lnSpc>
              <a:buNone/>
            </a:pPr>
            <a:r>
              <a:rPr lang="en-IN" sz="1600" b="1" cap="all" dirty="0"/>
              <a:t>STABILITY</a:t>
            </a:r>
            <a:endParaRPr lang="en-IN" sz="1600" b="1" dirty="0"/>
          </a:p>
          <a:p>
            <a:pPr lvl="1" algn="just" fontAlgn="base">
              <a:lnSpc>
                <a:spcPct val="100000"/>
              </a:lnSpc>
              <a:buFont typeface="Wingdings" panose="05000000000000000000" pitchFamily="2" charset="2"/>
              <a:buChar char="Ø"/>
            </a:pPr>
            <a:r>
              <a:rPr lang="en-IN" sz="1600" dirty="0"/>
              <a:t>Investors prefer companies that have a track record of paying dividends as it reflects positively on its stability. This indicates predictable earnings to investors and thus, makes the company a good investment.</a:t>
            </a:r>
          </a:p>
          <a:p>
            <a:pPr marL="0" indent="0" algn="just" fontAlgn="base">
              <a:lnSpc>
                <a:spcPct val="100000"/>
              </a:lnSpc>
              <a:buNone/>
            </a:pPr>
            <a:r>
              <a:rPr lang="en-IN" sz="1600" b="1" cap="all" dirty="0"/>
              <a:t>BENEFITS WITHOUT SELLING</a:t>
            </a:r>
            <a:endParaRPr lang="en-IN" sz="1600" b="1" dirty="0"/>
          </a:p>
          <a:p>
            <a:pPr lvl="1" algn="just" fontAlgn="base">
              <a:lnSpc>
                <a:spcPct val="100000"/>
              </a:lnSpc>
              <a:buFont typeface="Wingdings" panose="05000000000000000000" pitchFamily="2" charset="2"/>
              <a:buChar char="Ø"/>
            </a:pPr>
            <a:r>
              <a:rPr lang="en-IN" sz="1600" dirty="0"/>
              <a:t>Investors invested in dividend-paying stocks do not have to sell their shares to participate in the growth of the stock. They reap the monetary benefits without selling the stock.</a:t>
            </a:r>
          </a:p>
          <a:p>
            <a:pPr marL="0" indent="0" algn="just" fontAlgn="base">
              <a:lnSpc>
                <a:spcPct val="100000"/>
              </a:lnSpc>
              <a:buNone/>
            </a:pPr>
            <a:r>
              <a:rPr lang="en-IN" sz="1600" b="1" cap="all" dirty="0"/>
              <a:t>TEMPORARY EXCESS CASH</a:t>
            </a:r>
            <a:endParaRPr lang="en-IN" sz="1600" b="1" dirty="0"/>
          </a:p>
          <a:p>
            <a:pPr lvl="1" algn="just" fontAlgn="base">
              <a:lnSpc>
                <a:spcPct val="100000"/>
              </a:lnSpc>
              <a:buFont typeface="Wingdings" panose="05000000000000000000" pitchFamily="2" charset="2"/>
              <a:buChar char="Ø"/>
            </a:pPr>
            <a:r>
              <a:rPr lang="en-IN" sz="1600" dirty="0"/>
              <a:t>A mature company may not have attractive venues to reinvest the cash or may have fewer expenses related to R&amp;D and expansion. In such a scenario, investors prefer that a company distributes the excess cash so that they can reinvest the money for higher returns.</a:t>
            </a:r>
          </a:p>
          <a:p>
            <a:pPr marL="0" indent="0" algn="just" fontAlgn="base">
              <a:lnSpc>
                <a:spcPct val="100000"/>
              </a:lnSpc>
              <a:buNone/>
            </a:pPr>
            <a:r>
              <a:rPr lang="en-IN" sz="1600" b="1" cap="all" dirty="0"/>
              <a:t>INFORMATION SIGNALLING</a:t>
            </a:r>
            <a:endParaRPr lang="en-IN" sz="1600" b="1" dirty="0"/>
          </a:p>
          <a:p>
            <a:pPr lvl="1" algn="just" fontAlgn="base">
              <a:lnSpc>
                <a:spcPct val="100000"/>
              </a:lnSpc>
              <a:buFont typeface="Wingdings" panose="05000000000000000000" pitchFamily="2" charset="2"/>
              <a:buChar char="Ø"/>
            </a:pPr>
            <a:r>
              <a:rPr lang="en-IN" sz="1600" dirty="0"/>
              <a:t>When a company announces the dividend payments, it gives a strong signal about the future prospects of the company. Companies can also take advantage of the additional publicity they get during this time.</a:t>
            </a:r>
          </a:p>
        </p:txBody>
      </p:sp>
    </p:spTree>
    <p:extLst>
      <p:ext uri="{BB962C8B-B14F-4D97-AF65-F5344CB8AC3E}">
        <p14:creationId xmlns:p14="http://schemas.microsoft.com/office/powerpoint/2010/main" val="255967767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08873" cy="618836"/>
          </a:xfrm>
        </p:spPr>
        <p:txBody>
          <a:bodyPr>
            <a:normAutofit fontScale="90000"/>
          </a:bodyPr>
          <a:lstStyle/>
          <a:p>
            <a:pPr algn="ctr"/>
            <a:r>
              <a:rPr lang="en-IN" b="1" dirty="0"/>
              <a:t>DIVIDEND TYPES</a:t>
            </a:r>
            <a:endParaRPr lang="en-IN" dirty="0"/>
          </a:p>
        </p:txBody>
      </p:sp>
      <p:graphicFrame>
        <p:nvGraphicFramePr>
          <p:cNvPr id="7" name="Diagram 6"/>
          <p:cNvGraphicFramePr/>
          <p:nvPr>
            <p:extLst>
              <p:ext uri="{D42A27DB-BD31-4B8C-83A1-F6EECF244321}">
                <p14:modId xmlns:p14="http://schemas.microsoft.com/office/powerpoint/2010/main" val="3189908060"/>
              </p:ext>
            </p:extLst>
          </p:nvPr>
        </p:nvGraphicFramePr>
        <p:xfrm>
          <a:off x="0" y="1439333"/>
          <a:ext cx="5367528" cy="52200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p:cNvSpPr txBox="1"/>
          <p:nvPr/>
        </p:nvSpPr>
        <p:spPr>
          <a:xfrm>
            <a:off x="5756287" y="1744949"/>
            <a:ext cx="5320145" cy="646331"/>
          </a:xfrm>
          <a:prstGeom prst="rect">
            <a:avLst/>
          </a:prstGeom>
          <a:noFill/>
          <a:ln>
            <a:noFill/>
          </a:ln>
        </p:spPr>
        <p:txBody>
          <a:bodyPr wrap="square" rtlCol="0" anchor="ctr" anchorCtr="1">
            <a:spAutoFit/>
          </a:bodyPr>
          <a:lstStyle/>
          <a:p>
            <a:pPr marL="285750" indent="-285750">
              <a:buFont typeface="Wingdings" panose="05000000000000000000" pitchFamily="2" charset="2"/>
              <a:buChar char="Ø"/>
            </a:pPr>
            <a:r>
              <a:rPr lang="en-IN" dirty="0"/>
              <a:t>Regular cash dividends are paid out of a company's profit.</a:t>
            </a:r>
          </a:p>
        </p:txBody>
      </p:sp>
      <p:sp>
        <p:nvSpPr>
          <p:cNvPr id="9" name="TextBox 8"/>
          <p:cNvSpPr txBox="1"/>
          <p:nvPr/>
        </p:nvSpPr>
        <p:spPr>
          <a:xfrm>
            <a:off x="5824238" y="2812369"/>
            <a:ext cx="4922981" cy="1200329"/>
          </a:xfrm>
          <a:prstGeom prst="rect">
            <a:avLst/>
          </a:prstGeom>
          <a:noFill/>
          <a:ln>
            <a:noFill/>
          </a:ln>
        </p:spPr>
        <p:txBody>
          <a:bodyPr wrap="square" rtlCol="0" anchor="ctr" anchorCtr="1">
            <a:spAutoFit/>
          </a:bodyPr>
          <a:lstStyle/>
          <a:p>
            <a:pPr marL="285750" indent="-285750">
              <a:buFont typeface="Wingdings" panose="05000000000000000000" pitchFamily="2" charset="2"/>
              <a:buChar char="Ø"/>
            </a:pPr>
            <a:r>
              <a:rPr lang="en-IN" dirty="0"/>
              <a:t>Stock dividend are paid in the form of additional stock share of the issuing corporation or other corporations, such as its subsidiaries.</a:t>
            </a:r>
          </a:p>
        </p:txBody>
      </p:sp>
      <p:sp>
        <p:nvSpPr>
          <p:cNvPr id="10" name="TextBox 9"/>
          <p:cNvSpPr txBox="1"/>
          <p:nvPr/>
        </p:nvSpPr>
        <p:spPr>
          <a:xfrm>
            <a:off x="5749170" y="4189934"/>
            <a:ext cx="4922981" cy="923330"/>
          </a:xfrm>
          <a:prstGeom prst="rect">
            <a:avLst/>
          </a:prstGeom>
          <a:noFill/>
          <a:ln>
            <a:noFill/>
          </a:ln>
        </p:spPr>
        <p:txBody>
          <a:bodyPr wrap="square" rtlCol="0" anchor="ctr" anchorCtr="1">
            <a:spAutoFit/>
          </a:bodyPr>
          <a:lstStyle/>
          <a:p>
            <a:pPr marL="285750" indent="-285750">
              <a:buFont typeface="Wingdings" panose="05000000000000000000" pitchFamily="2" charset="2"/>
              <a:buChar char="Ø"/>
            </a:pPr>
            <a:r>
              <a:rPr lang="en-IN" dirty="0"/>
              <a:t>Property dividends are paid in the form of assets from the issuing company most frequently in the form of securities.</a:t>
            </a:r>
          </a:p>
        </p:txBody>
      </p:sp>
      <p:sp>
        <p:nvSpPr>
          <p:cNvPr id="11" name="TextBox 10"/>
          <p:cNvSpPr txBox="1"/>
          <p:nvPr/>
        </p:nvSpPr>
        <p:spPr>
          <a:xfrm>
            <a:off x="5812974" y="5425676"/>
            <a:ext cx="4922981" cy="1200329"/>
          </a:xfrm>
          <a:prstGeom prst="rect">
            <a:avLst/>
          </a:prstGeom>
          <a:noFill/>
          <a:ln>
            <a:noFill/>
          </a:ln>
        </p:spPr>
        <p:txBody>
          <a:bodyPr wrap="square" rtlCol="0" anchor="ctr" anchorCtr="1">
            <a:spAutoFit/>
          </a:bodyPr>
          <a:lstStyle/>
          <a:p>
            <a:pPr marL="285750" indent="-285750">
              <a:buFont typeface="Wingdings" panose="05000000000000000000" pitchFamily="2" charset="2"/>
              <a:buChar char="Ø"/>
            </a:pPr>
            <a:r>
              <a:rPr lang="en-IN" dirty="0"/>
              <a:t>Financial assets that have a known market value can also be distributed as dividends. These can be warrants, bonds or shares in subsidiary.</a:t>
            </a:r>
          </a:p>
        </p:txBody>
      </p:sp>
    </p:spTree>
    <p:extLst>
      <p:ext uri="{BB962C8B-B14F-4D97-AF65-F5344CB8AC3E}">
        <p14:creationId xmlns:p14="http://schemas.microsoft.com/office/powerpoint/2010/main" val="99945472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graphicEl>
                                              <a:dgm id="{A2D6BB9F-0D37-488F-A116-58F38939635D}"/>
                                            </p:graphicEl>
                                          </p:spTgt>
                                        </p:tgtEl>
                                        <p:attrNameLst>
                                          <p:attrName>style.visibility</p:attrName>
                                        </p:attrNameLst>
                                      </p:cBhvr>
                                      <p:to>
                                        <p:strVal val="visible"/>
                                      </p:to>
                                    </p:set>
                                    <p:animEffect transition="in" filter="fade">
                                      <p:cBhvr>
                                        <p:cTn id="14" dur="1000"/>
                                        <p:tgtEl>
                                          <p:spTgt spid="7">
                                            <p:graphicEl>
                                              <a:dgm id="{A2D6BB9F-0D37-488F-A116-58F38939635D}"/>
                                            </p:graphicEl>
                                          </p:spTgt>
                                        </p:tgtEl>
                                      </p:cBhvr>
                                    </p:animEffect>
                                    <p:anim calcmode="lin" valueType="num">
                                      <p:cBhvr>
                                        <p:cTn id="15" dur="1000" fill="hold"/>
                                        <p:tgtEl>
                                          <p:spTgt spid="7">
                                            <p:graphicEl>
                                              <a:dgm id="{A2D6BB9F-0D37-488F-A116-58F38939635D}"/>
                                            </p:graphicEl>
                                          </p:spTgt>
                                        </p:tgtEl>
                                        <p:attrNameLst>
                                          <p:attrName>ppt_x</p:attrName>
                                        </p:attrNameLst>
                                      </p:cBhvr>
                                      <p:tavLst>
                                        <p:tav tm="0">
                                          <p:val>
                                            <p:strVal val="#ppt_x"/>
                                          </p:val>
                                        </p:tav>
                                        <p:tav tm="100000">
                                          <p:val>
                                            <p:strVal val="#ppt_x"/>
                                          </p:val>
                                        </p:tav>
                                      </p:tavLst>
                                    </p:anim>
                                    <p:anim calcmode="lin" valueType="num">
                                      <p:cBhvr>
                                        <p:cTn id="16" dur="1000" fill="hold"/>
                                        <p:tgtEl>
                                          <p:spTgt spid="7">
                                            <p:graphicEl>
                                              <a:dgm id="{A2D6BB9F-0D37-488F-A116-58F38939635D}"/>
                                            </p:graphic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graphicEl>
                                              <a:dgm id="{C66FE3AE-F78A-4735-A376-E9B770844BDC}"/>
                                            </p:graphicEl>
                                          </p:spTgt>
                                        </p:tgtEl>
                                        <p:attrNameLst>
                                          <p:attrName>style.visibility</p:attrName>
                                        </p:attrNameLst>
                                      </p:cBhvr>
                                      <p:to>
                                        <p:strVal val="visible"/>
                                      </p:to>
                                    </p:set>
                                    <p:animEffect transition="in" filter="fade">
                                      <p:cBhvr>
                                        <p:cTn id="21" dur="1000"/>
                                        <p:tgtEl>
                                          <p:spTgt spid="7">
                                            <p:graphicEl>
                                              <a:dgm id="{C66FE3AE-F78A-4735-A376-E9B770844BDC}"/>
                                            </p:graphicEl>
                                          </p:spTgt>
                                        </p:tgtEl>
                                      </p:cBhvr>
                                    </p:animEffect>
                                    <p:anim calcmode="lin" valueType="num">
                                      <p:cBhvr>
                                        <p:cTn id="22" dur="1000" fill="hold"/>
                                        <p:tgtEl>
                                          <p:spTgt spid="7">
                                            <p:graphicEl>
                                              <a:dgm id="{C66FE3AE-F78A-4735-A376-E9B770844BDC}"/>
                                            </p:graphicEl>
                                          </p:spTgt>
                                        </p:tgtEl>
                                        <p:attrNameLst>
                                          <p:attrName>ppt_x</p:attrName>
                                        </p:attrNameLst>
                                      </p:cBhvr>
                                      <p:tavLst>
                                        <p:tav tm="0">
                                          <p:val>
                                            <p:strVal val="#ppt_x"/>
                                          </p:val>
                                        </p:tav>
                                        <p:tav tm="100000">
                                          <p:val>
                                            <p:strVal val="#ppt_x"/>
                                          </p:val>
                                        </p:tav>
                                      </p:tavLst>
                                    </p:anim>
                                    <p:anim calcmode="lin" valueType="num">
                                      <p:cBhvr>
                                        <p:cTn id="23" dur="1000" fill="hold"/>
                                        <p:tgtEl>
                                          <p:spTgt spid="7">
                                            <p:graphicEl>
                                              <a:dgm id="{C66FE3AE-F78A-4735-A376-E9B770844BDC}"/>
                                            </p:graphic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7">
                                            <p:graphicEl>
                                              <a:dgm id="{B2577385-48B8-46CC-828C-0D77C935AA5F}"/>
                                            </p:graphicEl>
                                          </p:spTgt>
                                        </p:tgtEl>
                                        <p:attrNameLst>
                                          <p:attrName>style.visibility</p:attrName>
                                        </p:attrNameLst>
                                      </p:cBhvr>
                                      <p:to>
                                        <p:strVal val="visible"/>
                                      </p:to>
                                    </p:set>
                                    <p:animEffect transition="in" filter="fade">
                                      <p:cBhvr>
                                        <p:cTn id="26" dur="1000"/>
                                        <p:tgtEl>
                                          <p:spTgt spid="7">
                                            <p:graphicEl>
                                              <a:dgm id="{B2577385-48B8-46CC-828C-0D77C935AA5F}"/>
                                            </p:graphicEl>
                                          </p:spTgt>
                                        </p:tgtEl>
                                      </p:cBhvr>
                                    </p:animEffect>
                                    <p:anim calcmode="lin" valueType="num">
                                      <p:cBhvr>
                                        <p:cTn id="27" dur="1000" fill="hold"/>
                                        <p:tgtEl>
                                          <p:spTgt spid="7">
                                            <p:graphicEl>
                                              <a:dgm id="{B2577385-48B8-46CC-828C-0D77C935AA5F}"/>
                                            </p:graphicEl>
                                          </p:spTgt>
                                        </p:tgtEl>
                                        <p:attrNameLst>
                                          <p:attrName>ppt_x</p:attrName>
                                        </p:attrNameLst>
                                      </p:cBhvr>
                                      <p:tavLst>
                                        <p:tav tm="0">
                                          <p:val>
                                            <p:strVal val="#ppt_x"/>
                                          </p:val>
                                        </p:tav>
                                        <p:tav tm="100000">
                                          <p:val>
                                            <p:strVal val="#ppt_x"/>
                                          </p:val>
                                        </p:tav>
                                      </p:tavLst>
                                    </p:anim>
                                    <p:anim calcmode="lin" valueType="num">
                                      <p:cBhvr>
                                        <p:cTn id="28" dur="1000" fill="hold"/>
                                        <p:tgtEl>
                                          <p:spTgt spid="7">
                                            <p:graphicEl>
                                              <a:dgm id="{B2577385-48B8-46CC-828C-0D77C935AA5F}"/>
                                            </p:graphic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
                                            <p:graphicEl>
                                              <a:dgm id="{432F1696-007B-489B-AFE6-8866B69232F4}"/>
                                            </p:graphicEl>
                                          </p:spTgt>
                                        </p:tgtEl>
                                        <p:attrNameLst>
                                          <p:attrName>style.visibility</p:attrName>
                                        </p:attrNameLst>
                                      </p:cBhvr>
                                      <p:to>
                                        <p:strVal val="visible"/>
                                      </p:to>
                                    </p:set>
                                    <p:animEffect transition="in" filter="fade">
                                      <p:cBhvr>
                                        <p:cTn id="33" dur="1000"/>
                                        <p:tgtEl>
                                          <p:spTgt spid="7">
                                            <p:graphicEl>
                                              <a:dgm id="{432F1696-007B-489B-AFE6-8866B69232F4}"/>
                                            </p:graphicEl>
                                          </p:spTgt>
                                        </p:tgtEl>
                                      </p:cBhvr>
                                    </p:animEffect>
                                    <p:anim calcmode="lin" valueType="num">
                                      <p:cBhvr>
                                        <p:cTn id="34" dur="1000" fill="hold"/>
                                        <p:tgtEl>
                                          <p:spTgt spid="7">
                                            <p:graphicEl>
                                              <a:dgm id="{432F1696-007B-489B-AFE6-8866B69232F4}"/>
                                            </p:graphicEl>
                                          </p:spTgt>
                                        </p:tgtEl>
                                        <p:attrNameLst>
                                          <p:attrName>ppt_x</p:attrName>
                                        </p:attrNameLst>
                                      </p:cBhvr>
                                      <p:tavLst>
                                        <p:tav tm="0">
                                          <p:val>
                                            <p:strVal val="#ppt_x"/>
                                          </p:val>
                                        </p:tav>
                                        <p:tav tm="100000">
                                          <p:val>
                                            <p:strVal val="#ppt_x"/>
                                          </p:val>
                                        </p:tav>
                                      </p:tavLst>
                                    </p:anim>
                                    <p:anim calcmode="lin" valueType="num">
                                      <p:cBhvr>
                                        <p:cTn id="35" dur="1000" fill="hold"/>
                                        <p:tgtEl>
                                          <p:spTgt spid="7">
                                            <p:graphicEl>
                                              <a:dgm id="{432F1696-007B-489B-AFE6-8866B69232F4}"/>
                                            </p:graphic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
                                            <p:graphicEl>
                                              <a:dgm id="{5938CB4A-205E-4A39-B9B6-054D70A5D88E}"/>
                                            </p:graphicEl>
                                          </p:spTgt>
                                        </p:tgtEl>
                                        <p:attrNameLst>
                                          <p:attrName>style.visibility</p:attrName>
                                        </p:attrNameLst>
                                      </p:cBhvr>
                                      <p:to>
                                        <p:strVal val="visible"/>
                                      </p:to>
                                    </p:set>
                                    <p:animEffect transition="in" filter="fade">
                                      <p:cBhvr>
                                        <p:cTn id="38" dur="1000"/>
                                        <p:tgtEl>
                                          <p:spTgt spid="7">
                                            <p:graphicEl>
                                              <a:dgm id="{5938CB4A-205E-4A39-B9B6-054D70A5D88E}"/>
                                            </p:graphicEl>
                                          </p:spTgt>
                                        </p:tgtEl>
                                      </p:cBhvr>
                                    </p:animEffect>
                                    <p:anim calcmode="lin" valueType="num">
                                      <p:cBhvr>
                                        <p:cTn id="39" dur="1000" fill="hold"/>
                                        <p:tgtEl>
                                          <p:spTgt spid="7">
                                            <p:graphicEl>
                                              <a:dgm id="{5938CB4A-205E-4A39-B9B6-054D70A5D88E}"/>
                                            </p:graphicEl>
                                          </p:spTgt>
                                        </p:tgtEl>
                                        <p:attrNameLst>
                                          <p:attrName>ppt_x</p:attrName>
                                        </p:attrNameLst>
                                      </p:cBhvr>
                                      <p:tavLst>
                                        <p:tav tm="0">
                                          <p:val>
                                            <p:strVal val="#ppt_x"/>
                                          </p:val>
                                        </p:tav>
                                        <p:tav tm="100000">
                                          <p:val>
                                            <p:strVal val="#ppt_x"/>
                                          </p:val>
                                        </p:tav>
                                      </p:tavLst>
                                    </p:anim>
                                    <p:anim calcmode="lin" valueType="num">
                                      <p:cBhvr>
                                        <p:cTn id="40" dur="1000" fill="hold"/>
                                        <p:tgtEl>
                                          <p:spTgt spid="7">
                                            <p:graphicEl>
                                              <a:dgm id="{5938CB4A-205E-4A39-B9B6-054D70A5D88E}"/>
                                            </p:graphic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7">
                                            <p:graphicEl>
                                              <a:dgm id="{8BD87AB2-0D95-46BF-9AD5-B9DC4E5CE5E7}"/>
                                            </p:graphicEl>
                                          </p:spTgt>
                                        </p:tgtEl>
                                        <p:attrNameLst>
                                          <p:attrName>style.visibility</p:attrName>
                                        </p:attrNameLst>
                                      </p:cBhvr>
                                      <p:to>
                                        <p:strVal val="visible"/>
                                      </p:to>
                                    </p:set>
                                    <p:animEffect transition="in" filter="fade">
                                      <p:cBhvr>
                                        <p:cTn id="45" dur="1000"/>
                                        <p:tgtEl>
                                          <p:spTgt spid="7">
                                            <p:graphicEl>
                                              <a:dgm id="{8BD87AB2-0D95-46BF-9AD5-B9DC4E5CE5E7}"/>
                                            </p:graphicEl>
                                          </p:spTgt>
                                        </p:tgtEl>
                                      </p:cBhvr>
                                    </p:animEffect>
                                    <p:anim calcmode="lin" valueType="num">
                                      <p:cBhvr>
                                        <p:cTn id="46" dur="1000" fill="hold"/>
                                        <p:tgtEl>
                                          <p:spTgt spid="7">
                                            <p:graphicEl>
                                              <a:dgm id="{8BD87AB2-0D95-46BF-9AD5-B9DC4E5CE5E7}"/>
                                            </p:graphicEl>
                                          </p:spTgt>
                                        </p:tgtEl>
                                        <p:attrNameLst>
                                          <p:attrName>ppt_x</p:attrName>
                                        </p:attrNameLst>
                                      </p:cBhvr>
                                      <p:tavLst>
                                        <p:tav tm="0">
                                          <p:val>
                                            <p:strVal val="#ppt_x"/>
                                          </p:val>
                                        </p:tav>
                                        <p:tav tm="100000">
                                          <p:val>
                                            <p:strVal val="#ppt_x"/>
                                          </p:val>
                                        </p:tav>
                                      </p:tavLst>
                                    </p:anim>
                                    <p:anim calcmode="lin" valueType="num">
                                      <p:cBhvr>
                                        <p:cTn id="47" dur="1000" fill="hold"/>
                                        <p:tgtEl>
                                          <p:spTgt spid="7">
                                            <p:graphicEl>
                                              <a:dgm id="{8BD87AB2-0D95-46BF-9AD5-B9DC4E5CE5E7}"/>
                                            </p:graphicEl>
                                          </p:spTgt>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7">
                                            <p:graphicEl>
                                              <a:dgm id="{6B425BA0-BCA0-4710-9377-71AC031808CF}"/>
                                            </p:graphicEl>
                                          </p:spTgt>
                                        </p:tgtEl>
                                        <p:attrNameLst>
                                          <p:attrName>style.visibility</p:attrName>
                                        </p:attrNameLst>
                                      </p:cBhvr>
                                      <p:to>
                                        <p:strVal val="visible"/>
                                      </p:to>
                                    </p:set>
                                    <p:animEffect transition="in" filter="fade">
                                      <p:cBhvr>
                                        <p:cTn id="50" dur="1000"/>
                                        <p:tgtEl>
                                          <p:spTgt spid="7">
                                            <p:graphicEl>
                                              <a:dgm id="{6B425BA0-BCA0-4710-9377-71AC031808CF}"/>
                                            </p:graphicEl>
                                          </p:spTgt>
                                        </p:tgtEl>
                                      </p:cBhvr>
                                    </p:animEffect>
                                    <p:anim calcmode="lin" valueType="num">
                                      <p:cBhvr>
                                        <p:cTn id="51" dur="1000" fill="hold"/>
                                        <p:tgtEl>
                                          <p:spTgt spid="7">
                                            <p:graphicEl>
                                              <a:dgm id="{6B425BA0-BCA0-4710-9377-71AC031808CF}"/>
                                            </p:graphicEl>
                                          </p:spTgt>
                                        </p:tgtEl>
                                        <p:attrNameLst>
                                          <p:attrName>ppt_x</p:attrName>
                                        </p:attrNameLst>
                                      </p:cBhvr>
                                      <p:tavLst>
                                        <p:tav tm="0">
                                          <p:val>
                                            <p:strVal val="#ppt_x"/>
                                          </p:val>
                                        </p:tav>
                                        <p:tav tm="100000">
                                          <p:val>
                                            <p:strVal val="#ppt_x"/>
                                          </p:val>
                                        </p:tav>
                                      </p:tavLst>
                                    </p:anim>
                                    <p:anim calcmode="lin" valueType="num">
                                      <p:cBhvr>
                                        <p:cTn id="52" dur="1000" fill="hold"/>
                                        <p:tgtEl>
                                          <p:spTgt spid="7">
                                            <p:graphicEl>
                                              <a:dgm id="{6B425BA0-BCA0-4710-9377-71AC031808CF}"/>
                                            </p:graphic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7">
                                            <p:graphicEl>
                                              <a:dgm id="{D81E6CA1-A70C-4EC7-AA26-854183C50A82}"/>
                                            </p:graphicEl>
                                          </p:spTgt>
                                        </p:tgtEl>
                                        <p:attrNameLst>
                                          <p:attrName>style.visibility</p:attrName>
                                        </p:attrNameLst>
                                      </p:cBhvr>
                                      <p:to>
                                        <p:strVal val="visible"/>
                                      </p:to>
                                    </p:set>
                                    <p:animEffect transition="in" filter="fade">
                                      <p:cBhvr>
                                        <p:cTn id="57" dur="1000"/>
                                        <p:tgtEl>
                                          <p:spTgt spid="7">
                                            <p:graphicEl>
                                              <a:dgm id="{D81E6CA1-A70C-4EC7-AA26-854183C50A82}"/>
                                            </p:graphicEl>
                                          </p:spTgt>
                                        </p:tgtEl>
                                      </p:cBhvr>
                                    </p:animEffect>
                                    <p:anim calcmode="lin" valueType="num">
                                      <p:cBhvr>
                                        <p:cTn id="58" dur="1000" fill="hold"/>
                                        <p:tgtEl>
                                          <p:spTgt spid="7">
                                            <p:graphicEl>
                                              <a:dgm id="{D81E6CA1-A70C-4EC7-AA26-854183C50A82}"/>
                                            </p:graphicEl>
                                          </p:spTgt>
                                        </p:tgtEl>
                                        <p:attrNameLst>
                                          <p:attrName>ppt_x</p:attrName>
                                        </p:attrNameLst>
                                      </p:cBhvr>
                                      <p:tavLst>
                                        <p:tav tm="0">
                                          <p:val>
                                            <p:strVal val="#ppt_x"/>
                                          </p:val>
                                        </p:tav>
                                        <p:tav tm="100000">
                                          <p:val>
                                            <p:strVal val="#ppt_x"/>
                                          </p:val>
                                        </p:tav>
                                      </p:tavLst>
                                    </p:anim>
                                    <p:anim calcmode="lin" valueType="num">
                                      <p:cBhvr>
                                        <p:cTn id="59" dur="1000" fill="hold"/>
                                        <p:tgtEl>
                                          <p:spTgt spid="7">
                                            <p:graphicEl>
                                              <a:dgm id="{D81E6CA1-A70C-4EC7-AA26-854183C50A82}"/>
                                            </p:graphicEl>
                                          </p:spTgt>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7">
                                            <p:graphicEl>
                                              <a:dgm id="{001FB8CF-4826-420B-B8BE-4A05DA92222B}"/>
                                            </p:graphicEl>
                                          </p:spTgt>
                                        </p:tgtEl>
                                        <p:attrNameLst>
                                          <p:attrName>style.visibility</p:attrName>
                                        </p:attrNameLst>
                                      </p:cBhvr>
                                      <p:to>
                                        <p:strVal val="visible"/>
                                      </p:to>
                                    </p:set>
                                    <p:animEffect transition="in" filter="fade">
                                      <p:cBhvr>
                                        <p:cTn id="62" dur="1000"/>
                                        <p:tgtEl>
                                          <p:spTgt spid="7">
                                            <p:graphicEl>
                                              <a:dgm id="{001FB8CF-4826-420B-B8BE-4A05DA92222B}"/>
                                            </p:graphicEl>
                                          </p:spTgt>
                                        </p:tgtEl>
                                      </p:cBhvr>
                                    </p:animEffect>
                                    <p:anim calcmode="lin" valueType="num">
                                      <p:cBhvr>
                                        <p:cTn id="63" dur="1000" fill="hold"/>
                                        <p:tgtEl>
                                          <p:spTgt spid="7">
                                            <p:graphicEl>
                                              <a:dgm id="{001FB8CF-4826-420B-B8BE-4A05DA92222B}"/>
                                            </p:graphicEl>
                                          </p:spTgt>
                                        </p:tgtEl>
                                        <p:attrNameLst>
                                          <p:attrName>ppt_x</p:attrName>
                                        </p:attrNameLst>
                                      </p:cBhvr>
                                      <p:tavLst>
                                        <p:tav tm="0">
                                          <p:val>
                                            <p:strVal val="#ppt_x"/>
                                          </p:val>
                                        </p:tav>
                                        <p:tav tm="100000">
                                          <p:val>
                                            <p:strVal val="#ppt_x"/>
                                          </p:val>
                                        </p:tav>
                                      </p:tavLst>
                                    </p:anim>
                                    <p:anim calcmode="lin" valueType="num">
                                      <p:cBhvr>
                                        <p:cTn id="64" dur="1000" fill="hold"/>
                                        <p:tgtEl>
                                          <p:spTgt spid="7">
                                            <p:graphicEl>
                                              <a:dgm id="{001FB8CF-4826-420B-B8BE-4A05DA92222B}"/>
                                            </p:graphic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barn(inVertical)">
                                      <p:cBhvr>
                                        <p:cTn id="69" dur="500"/>
                                        <p:tgtEl>
                                          <p:spTgt spid="8"/>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barn(inVertical)">
                                      <p:cBhvr>
                                        <p:cTn id="74" dur="500"/>
                                        <p:tgtEl>
                                          <p:spTgt spid="9"/>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barn(inVertical)">
                                      <p:cBhvr>
                                        <p:cTn id="79" dur="500"/>
                                        <p:tgtEl>
                                          <p:spTgt spid="10"/>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11"/>
                                        </p:tgtEl>
                                        <p:attrNameLst>
                                          <p:attrName>style.visibility</p:attrName>
                                        </p:attrNameLst>
                                      </p:cBhvr>
                                      <p:to>
                                        <p:strVal val="visible"/>
                                      </p:to>
                                    </p:set>
                                    <p:animEffect transition="in" filter="barn(inVertical)">
                                      <p:cBhvr>
                                        <p:cTn id="8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7" grpId="0">
        <p:bldSub>
          <a:bldDgm bld="lvlOne"/>
        </p:bldSub>
      </p:bldGraphic>
      <p:bldP spid="8" grpId="0"/>
      <p:bldP spid="9" grpId="0"/>
      <p:bldP spid="10"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74255"/>
          </a:xfrm>
        </p:spPr>
        <p:txBody>
          <a:bodyPr>
            <a:normAutofit fontScale="90000"/>
          </a:bodyPr>
          <a:lstStyle/>
          <a:p>
            <a:pPr algn="ctr"/>
            <a:r>
              <a:rPr lang="en-IN" b="1" dirty="0"/>
              <a:t>BONUS</a:t>
            </a:r>
          </a:p>
        </p:txBody>
      </p:sp>
      <p:sp>
        <p:nvSpPr>
          <p:cNvPr id="3" name="Content Placeholder 2"/>
          <p:cNvSpPr>
            <a:spLocks noGrp="1"/>
          </p:cNvSpPr>
          <p:nvPr>
            <p:ph idx="1"/>
          </p:nvPr>
        </p:nvSpPr>
        <p:spPr>
          <a:xfrm>
            <a:off x="989444" y="966642"/>
            <a:ext cx="11202556" cy="5713291"/>
          </a:xfrm>
        </p:spPr>
        <p:txBody>
          <a:bodyPr>
            <a:normAutofit fontScale="85000" lnSpcReduction="20000"/>
          </a:bodyPr>
          <a:lstStyle/>
          <a:p>
            <a:pPr marL="0" indent="0">
              <a:buNone/>
            </a:pPr>
            <a:r>
              <a:rPr lang="en-US" sz="2600" b="1" dirty="0">
                <a:latin typeface="Rockwell" panose="02060603020205020403" pitchFamily="18" charset="0"/>
              </a:rPr>
              <a:t>Definition:-</a:t>
            </a:r>
            <a:endParaRPr lang="en-US" sz="2600" dirty="0"/>
          </a:p>
          <a:p>
            <a:pPr marL="0" indent="0">
              <a:buNone/>
            </a:pPr>
            <a:r>
              <a:rPr lang="en-US" dirty="0"/>
              <a:t>Bonus shares are additional shares which are gifted to its shareholders.</a:t>
            </a:r>
          </a:p>
          <a:p>
            <a:pPr marL="0" indent="0">
              <a:buNone/>
            </a:pPr>
            <a:r>
              <a:rPr lang="en-US" sz="2600" b="1" dirty="0">
                <a:latin typeface="Rockwell" panose="02060603020205020403" pitchFamily="18" charset="0"/>
              </a:rPr>
              <a:t>Types:-</a:t>
            </a:r>
          </a:p>
          <a:p>
            <a:pPr>
              <a:buFont typeface="Wingdings" panose="05000000000000000000" pitchFamily="2" charset="2"/>
              <a:buChar char="Ø"/>
            </a:pPr>
            <a:r>
              <a:rPr lang="en-US" dirty="0"/>
              <a:t>Bonus shares are issued in the form like- </a:t>
            </a:r>
          </a:p>
          <a:p>
            <a:pPr lvl="1"/>
            <a:r>
              <a:rPr lang="en-US" dirty="0"/>
              <a:t>1:1- means 1 extra shares for 1 holding shares.</a:t>
            </a:r>
          </a:p>
          <a:p>
            <a:pPr lvl="1"/>
            <a:r>
              <a:rPr lang="en-US" dirty="0"/>
              <a:t>1:2- means 1 extra shares for 2 holding shares.</a:t>
            </a:r>
          </a:p>
          <a:p>
            <a:pPr lvl="1"/>
            <a:r>
              <a:rPr lang="en-US" dirty="0"/>
              <a:t>1:3- means 1 extra shares for 3 holding shares.</a:t>
            </a:r>
          </a:p>
          <a:p>
            <a:pPr lvl="1"/>
            <a:endParaRPr lang="en-US" dirty="0"/>
          </a:p>
          <a:p>
            <a:pPr marL="0" indent="0">
              <a:buNone/>
            </a:pPr>
            <a:r>
              <a:rPr lang="en-US" sz="2600" b="1" dirty="0">
                <a:latin typeface="Rockwell" panose="02060603020205020403" pitchFamily="18" charset="0"/>
              </a:rPr>
              <a:t>Why do companies give bonus share?</a:t>
            </a:r>
          </a:p>
          <a:p>
            <a:pPr lvl="1"/>
            <a:r>
              <a:rPr lang="en-IN" dirty="0"/>
              <a:t>To reward their investors</a:t>
            </a:r>
          </a:p>
          <a:p>
            <a:pPr lvl="1"/>
            <a:r>
              <a:rPr lang="en-US" dirty="0"/>
              <a:t>To increase liquidity of the stock</a:t>
            </a:r>
          </a:p>
          <a:p>
            <a:pPr lvl="1"/>
            <a:r>
              <a:rPr lang="en-US" dirty="0"/>
              <a:t>To bring the stock price in a reasonable price range</a:t>
            </a:r>
            <a:r>
              <a:rPr lang="en-IN" dirty="0"/>
              <a:t>. </a:t>
            </a:r>
          </a:p>
          <a:p>
            <a:pPr marL="0" indent="0">
              <a:buNone/>
            </a:pPr>
            <a:r>
              <a:rPr lang="en-US" sz="2600" b="1" dirty="0">
                <a:latin typeface="Rockwell" panose="02060603020205020403" pitchFamily="18" charset="0"/>
              </a:rPr>
              <a:t>Example:- </a:t>
            </a:r>
          </a:p>
          <a:p>
            <a:pPr lvl="1">
              <a:lnSpc>
                <a:spcPct val="150000"/>
              </a:lnSpc>
            </a:pPr>
            <a:r>
              <a:rPr lang="en-US" sz="2800" dirty="0"/>
              <a:t>TCS announced 1:1 on </a:t>
            </a:r>
            <a:r>
              <a:rPr lang="en-IN" sz="2800" dirty="0"/>
              <a:t>19-04-2018</a:t>
            </a:r>
          </a:p>
          <a:p>
            <a:pPr marL="457200" lvl="1" indent="0">
              <a:lnSpc>
                <a:spcPct val="150000"/>
              </a:lnSpc>
              <a:buNone/>
            </a:pPr>
            <a:r>
              <a:rPr lang="en-IN" sz="2900" dirty="0">
                <a:solidFill>
                  <a:srgbClr val="FF0000"/>
                </a:solidFill>
              </a:rPr>
              <a:t>What will be the impact of bonus on stock?</a:t>
            </a:r>
            <a:endParaRPr lang="en-US" sz="2900" dirty="0">
              <a:solidFill>
                <a:srgbClr val="FF0000"/>
              </a:solidFill>
            </a:endParaRPr>
          </a:p>
          <a:p>
            <a:pPr marL="457200" lvl="1" indent="0">
              <a:buNone/>
            </a:pPr>
            <a:endParaRPr lang="en-US" dirty="0"/>
          </a:p>
          <a:p>
            <a:pPr lvl="1"/>
            <a:endParaRPr lang="en-IN" dirty="0"/>
          </a:p>
        </p:txBody>
      </p:sp>
    </p:spTree>
    <p:extLst>
      <p:ext uri="{BB962C8B-B14F-4D97-AF65-F5344CB8AC3E}">
        <p14:creationId xmlns:p14="http://schemas.microsoft.com/office/powerpoint/2010/main" val="359083753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Effect transition="in" filter="fade">
                                      <p:cBhvr>
                                        <p:cTn id="45" dur="1000"/>
                                        <p:tgtEl>
                                          <p:spTgt spid="3">
                                            <p:txEl>
                                              <p:pRg st="5" end="5"/>
                                            </p:txEl>
                                          </p:spTgt>
                                        </p:tgtEl>
                                      </p:cBhvr>
                                    </p:animEffect>
                                    <p:anim calcmode="lin" valueType="num">
                                      <p:cBhvr>
                                        <p:cTn id="4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3">
                                            <p:txEl>
                                              <p:pRg st="6" end="6"/>
                                            </p:txEl>
                                          </p:spTgt>
                                        </p:tgtEl>
                                        <p:attrNameLst>
                                          <p:attrName>style.visibility</p:attrName>
                                        </p:attrNameLst>
                                      </p:cBhvr>
                                      <p:to>
                                        <p:strVal val="visible"/>
                                      </p:to>
                                    </p:set>
                                    <p:animEffect transition="in" filter="fade">
                                      <p:cBhvr>
                                        <p:cTn id="50" dur="1000"/>
                                        <p:tgtEl>
                                          <p:spTgt spid="3">
                                            <p:txEl>
                                              <p:pRg st="6" end="6"/>
                                            </p:txEl>
                                          </p:spTgt>
                                        </p:tgtEl>
                                      </p:cBhvr>
                                    </p:animEffect>
                                    <p:anim calcmode="lin" valueType="num">
                                      <p:cBhvr>
                                        <p:cTn id="5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3">
                                            <p:txEl>
                                              <p:pRg st="8" end="8"/>
                                            </p:txEl>
                                          </p:spTgt>
                                        </p:tgtEl>
                                        <p:attrNameLst>
                                          <p:attrName>style.visibility</p:attrName>
                                        </p:attrNameLst>
                                      </p:cBhvr>
                                      <p:to>
                                        <p:strVal val="visible"/>
                                      </p:to>
                                    </p:set>
                                    <p:animEffect transition="in" filter="fade">
                                      <p:cBhvr>
                                        <p:cTn id="57" dur="1000"/>
                                        <p:tgtEl>
                                          <p:spTgt spid="3">
                                            <p:txEl>
                                              <p:pRg st="8" end="8"/>
                                            </p:txEl>
                                          </p:spTgt>
                                        </p:tgtEl>
                                      </p:cBhvr>
                                    </p:animEffect>
                                    <p:anim calcmode="lin" valueType="num">
                                      <p:cBhvr>
                                        <p:cTn id="5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9" dur="1000" fill="hold"/>
                                        <p:tgtEl>
                                          <p:spTgt spid="3">
                                            <p:txEl>
                                              <p:pRg st="8" end="8"/>
                                            </p:txEl>
                                          </p:spTgt>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
                                            <p:txEl>
                                              <p:pRg st="9" end="9"/>
                                            </p:txEl>
                                          </p:spTgt>
                                        </p:tgtEl>
                                        <p:attrNameLst>
                                          <p:attrName>style.visibility</p:attrName>
                                        </p:attrNameLst>
                                      </p:cBhvr>
                                      <p:to>
                                        <p:strVal val="visible"/>
                                      </p:to>
                                    </p:set>
                                    <p:animEffect transition="in" filter="fade">
                                      <p:cBhvr>
                                        <p:cTn id="62" dur="1000"/>
                                        <p:tgtEl>
                                          <p:spTgt spid="3">
                                            <p:txEl>
                                              <p:pRg st="9" end="9"/>
                                            </p:txEl>
                                          </p:spTgt>
                                        </p:tgtEl>
                                      </p:cBhvr>
                                    </p:animEffect>
                                    <p:anim calcmode="lin" valueType="num">
                                      <p:cBhvr>
                                        <p:cTn id="6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4" dur="1000" fill="hold"/>
                                        <p:tgtEl>
                                          <p:spTgt spid="3">
                                            <p:txEl>
                                              <p:pRg st="9" end="9"/>
                                            </p:txEl>
                                          </p:spTgt>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Effect transition="in" filter="fade">
                                      <p:cBhvr>
                                        <p:cTn id="67" dur="1000"/>
                                        <p:tgtEl>
                                          <p:spTgt spid="3">
                                            <p:txEl>
                                              <p:pRg st="10" end="10"/>
                                            </p:txEl>
                                          </p:spTgt>
                                        </p:tgtEl>
                                      </p:cBhvr>
                                    </p:animEffect>
                                    <p:anim calcmode="lin" valueType="num">
                                      <p:cBhvr>
                                        <p:cTn id="6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9"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
                                            <p:txEl>
                                              <p:pRg st="11" end="11"/>
                                            </p:txEl>
                                          </p:spTgt>
                                        </p:tgtEl>
                                        <p:attrNameLst>
                                          <p:attrName>style.visibility</p:attrName>
                                        </p:attrNameLst>
                                      </p:cBhvr>
                                      <p:to>
                                        <p:strVal val="visible"/>
                                      </p:to>
                                    </p:set>
                                    <p:animEffect transition="in" filter="fade">
                                      <p:cBhvr>
                                        <p:cTn id="72" dur="1000"/>
                                        <p:tgtEl>
                                          <p:spTgt spid="3">
                                            <p:txEl>
                                              <p:pRg st="11" end="11"/>
                                            </p:txEl>
                                          </p:spTgt>
                                        </p:tgtEl>
                                      </p:cBhvr>
                                    </p:animEffect>
                                    <p:anim calcmode="lin" valueType="num">
                                      <p:cBhvr>
                                        <p:cTn id="73"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4"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3">
                                            <p:txEl>
                                              <p:pRg st="12" end="12"/>
                                            </p:txEl>
                                          </p:spTgt>
                                        </p:tgtEl>
                                        <p:attrNameLst>
                                          <p:attrName>style.visibility</p:attrName>
                                        </p:attrNameLst>
                                      </p:cBhvr>
                                      <p:to>
                                        <p:strVal val="visible"/>
                                      </p:to>
                                    </p:set>
                                    <p:animEffect transition="in" filter="fade">
                                      <p:cBhvr>
                                        <p:cTn id="79" dur="1000"/>
                                        <p:tgtEl>
                                          <p:spTgt spid="3">
                                            <p:txEl>
                                              <p:pRg st="12" end="12"/>
                                            </p:txEl>
                                          </p:spTgt>
                                        </p:tgtEl>
                                      </p:cBhvr>
                                    </p:animEffect>
                                    <p:anim calcmode="lin" valueType="num">
                                      <p:cBhvr>
                                        <p:cTn id="80"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81" dur="1000" fill="hold"/>
                                        <p:tgtEl>
                                          <p:spTgt spid="3">
                                            <p:txEl>
                                              <p:pRg st="12" end="12"/>
                                            </p:txEl>
                                          </p:spTgt>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3">
                                            <p:txEl>
                                              <p:pRg st="13" end="13"/>
                                            </p:txEl>
                                          </p:spTgt>
                                        </p:tgtEl>
                                        <p:attrNameLst>
                                          <p:attrName>style.visibility</p:attrName>
                                        </p:attrNameLst>
                                      </p:cBhvr>
                                      <p:to>
                                        <p:strVal val="visible"/>
                                      </p:to>
                                    </p:set>
                                    <p:animEffect transition="in" filter="fade">
                                      <p:cBhvr>
                                        <p:cTn id="84" dur="1000"/>
                                        <p:tgtEl>
                                          <p:spTgt spid="3">
                                            <p:txEl>
                                              <p:pRg st="13" end="13"/>
                                            </p:txEl>
                                          </p:spTgt>
                                        </p:tgtEl>
                                      </p:cBhvr>
                                    </p:animEffect>
                                    <p:anim calcmode="lin" valueType="num">
                                      <p:cBhvr>
                                        <p:cTn id="85"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6" presetClass="entr" presetSubtype="0" fill="hold" nodeType="clickEffect">
                                  <p:stCondLst>
                                    <p:cond delay="0"/>
                                  </p:stCondLst>
                                  <p:childTnLst>
                                    <p:set>
                                      <p:cBhvr>
                                        <p:cTn id="90" dur="1" fill="hold">
                                          <p:stCondLst>
                                            <p:cond delay="0"/>
                                          </p:stCondLst>
                                        </p:cTn>
                                        <p:tgtEl>
                                          <p:spTgt spid="3">
                                            <p:txEl>
                                              <p:pRg st="14" end="14"/>
                                            </p:txEl>
                                          </p:spTgt>
                                        </p:tgtEl>
                                        <p:attrNameLst>
                                          <p:attrName>style.visibility</p:attrName>
                                        </p:attrNameLst>
                                      </p:cBhvr>
                                      <p:to>
                                        <p:strVal val="visible"/>
                                      </p:to>
                                    </p:set>
                                    <p:animEffect transition="in" filter="wipe(down)">
                                      <p:cBhvr>
                                        <p:cTn id="91" dur="580">
                                          <p:stCondLst>
                                            <p:cond delay="0"/>
                                          </p:stCondLst>
                                        </p:cTn>
                                        <p:tgtEl>
                                          <p:spTgt spid="3">
                                            <p:txEl>
                                              <p:pRg st="14" end="14"/>
                                            </p:txEl>
                                          </p:spTgt>
                                        </p:tgtEl>
                                      </p:cBhvr>
                                    </p:animEffect>
                                    <p:anim calcmode="lin" valueType="num">
                                      <p:cBhvr>
                                        <p:cTn id="92" dur="1822" tmFilter="0,0; 0.14,0.36; 0.43,0.73; 0.71,0.91; 1.0,1.0">
                                          <p:stCondLst>
                                            <p:cond delay="0"/>
                                          </p:stCondLst>
                                        </p:cTn>
                                        <p:tgtEl>
                                          <p:spTgt spid="3">
                                            <p:txEl>
                                              <p:pRg st="14" end="14"/>
                                            </p:txEl>
                                          </p:spTgt>
                                        </p:tgtEl>
                                        <p:attrNameLst>
                                          <p:attrName>ppt_x</p:attrName>
                                        </p:attrNameLst>
                                      </p:cBhvr>
                                      <p:tavLst>
                                        <p:tav tm="0">
                                          <p:val>
                                            <p:strVal val="#ppt_x-0.25"/>
                                          </p:val>
                                        </p:tav>
                                        <p:tav tm="100000">
                                          <p:val>
                                            <p:strVal val="#ppt_x"/>
                                          </p:val>
                                        </p:tav>
                                      </p:tavLst>
                                    </p:anim>
                                    <p:anim calcmode="lin" valueType="num">
                                      <p:cBhvr>
                                        <p:cTn id="93" dur="664" tmFilter="0.0,0.0; 0.25,0.07; 0.50,0.2; 0.75,0.467; 1.0,1.0">
                                          <p:stCondLst>
                                            <p:cond delay="0"/>
                                          </p:stCondLst>
                                        </p:cTn>
                                        <p:tgtEl>
                                          <p:spTgt spid="3">
                                            <p:txEl>
                                              <p:pRg st="14" end="14"/>
                                            </p:txEl>
                                          </p:spTgt>
                                        </p:tgtEl>
                                        <p:attrNameLst>
                                          <p:attrName>ppt_y</p:attrName>
                                        </p:attrNameLst>
                                      </p:cBhvr>
                                      <p:tavLst>
                                        <p:tav tm="0" fmla="#ppt_y-sin(pi*$)/3">
                                          <p:val>
                                            <p:fltVal val="0.5"/>
                                          </p:val>
                                        </p:tav>
                                        <p:tav tm="100000">
                                          <p:val>
                                            <p:fltVal val="1"/>
                                          </p:val>
                                        </p:tav>
                                      </p:tavLst>
                                    </p:anim>
                                    <p:anim calcmode="lin" valueType="num">
                                      <p:cBhvr>
                                        <p:cTn id="94" dur="664" tmFilter="0, 0; 0.125,0.2665; 0.25,0.4; 0.375,0.465; 0.5,0.5;  0.625,0.535; 0.75,0.6; 0.875,0.7335; 1,1">
                                          <p:stCondLst>
                                            <p:cond delay="664"/>
                                          </p:stCondLst>
                                        </p:cTn>
                                        <p:tgtEl>
                                          <p:spTgt spid="3">
                                            <p:txEl>
                                              <p:pRg st="14" end="14"/>
                                            </p:txEl>
                                          </p:spTgt>
                                        </p:tgtEl>
                                        <p:attrNameLst>
                                          <p:attrName>ppt_y</p:attrName>
                                        </p:attrNameLst>
                                      </p:cBhvr>
                                      <p:tavLst>
                                        <p:tav tm="0" fmla="#ppt_y-sin(pi*$)/9">
                                          <p:val>
                                            <p:fltVal val="0"/>
                                          </p:val>
                                        </p:tav>
                                        <p:tav tm="100000">
                                          <p:val>
                                            <p:fltVal val="1"/>
                                          </p:val>
                                        </p:tav>
                                      </p:tavLst>
                                    </p:anim>
                                    <p:anim calcmode="lin" valueType="num">
                                      <p:cBhvr>
                                        <p:cTn id="95" dur="332" tmFilter="0, 0; 0.125,0.2665; 0.25,0.4; 0.375,0.465; 0.5,0.5;  0.625,0.535; 0.75,0.6; 0.875,0.7335; 1,1">
                                          <p:stCondLst>
                                            <p:cond delay="1324"/>
                                          </p:stCondLst>
                                        </p:cTn>
                                        <p:tgtEl>
                                          <p:spTgt spid="3">
                                            <p:txEl>
                                              <p:pRg st="14" end="14"/>
                                            </p:txEl>
                                          </p:spTgt>
                                        </p:tgtEl>
                                        <p:attrNameLst>
                                          <p:attrName>ppt_y</p:attrName>
                                        </p:attrNameLst>
                                      </p:cBhvr>
                                      <p:tavLst>
                                        <p:tav tm="0" fmla="#ppt_y-sin(pi*$)/27">
                                          <p:val>
                                            <p:fltVal val="0"/>
                                          </p:val>
                                        </p:tav>
                                        <p:tav tm="100000">
                                          <p:val>
                                            <p:fltVal val="1"/>
                                          </p:val>
                                        </p:tav>
                                      </p:tavLst>
                                    </p:anim>
                                    <p:anim calcmode="lin" valueType="num">
                                      <p:cBhvr>
                                        <p:cTn id="96" dur="164" tmFilter="0, 0; 0.125,0.2665; 0.25,0.4; 0.375,0.465; 0.5,0.5;  0.625,0.535; 0.75,0.6; 0.875,0.7335; 1,1">
                                          <p:stCondLst>
                                            <p:cond delay="1656"/>
                                          </p:stCondLst>
                                        </p:cTn>
                                        <p:tgtEl>
                                          <p:spTgt spid="3">
                                            <p:txEl>
                                              <p:pRg st="14" end="14"/>
                                            </p:txEl>
                                          </p:spTgt>
                                        </p:tgtEl>
                                        <p:attrNameLst>
                                          <p:attrName>ppt_y</p:attrName>
                                        </p:attrNameLst>
                                      </p:cBhvr>
                                      <p:tavLst>
                                        <p:tav tm="0" fmla="#ppt_y-sin(pi*$)/81">
                                          <p:val>
                                            <p:fltVal val="0"/>
                                          </p:val>
                                        </p:tav>
                                        <p:tav tm="100000">
                                          <p:val>
                                            <p:fltVal val="1"/>
                                          </p:val>
                                        </p:tav>
                                      </p:tavLst>
                                    </p:anim>
                                    <p:animScale>
                                      <p:cBhvr>
                                        <p:cTn id="97" dur="26">
                                          <p:stCondLst>
                                            <p:cond delay="650"/>
                                          </p:stCondLst>
                                        </p:cTn>
                                        <p:tgtEl>
                                          <p:spTgt spid="3">
                                            <p:txEl>
                                              <p:pRg st="14" end="14"/>
                                            </p:txEl>
                                          </p:spTgt>
                                        </p:tgtEl>
                                      </p:cBhvr>
                                      <p:to x="100000" y="60000"/>
                                    </p:animScale>
                                    <p:animScale>
                                      <p:cBhvr>
                                        <p:cTn id="98" dur="166" decel="50000">
                                          <p:stCondLst>
                                            <p:cond delay="676"/>
                                          </p:stCondLst>
                                        </p:cTn>
                                        <p:tgtEl>
                                          <p:spTgt spid="3">
                                            <p:txEl>
                                              <p:pRg st="14" end="14"/>
                                            </p:txEl>
                                          </p:spTgt>
                                        </p:tgtEl>
                                      </p:cBhvr>
                                      <p:to x="100000" y="100000"/>
                                    </p:animScale>
                                    <p:animScale>
                                      <p:cBhvr>
                                        <p:cTn id="99" dur="26">
                                          <p:stCondLst>
                                            <p:cond delay="1312"/>
                                          </p:stCondLst>
                                        </p:cTn>
                                        <p:tgtEl>
                                          <p:spTgt spid="3">
                                            <p:txEl>
                                              <p:pRg st="14" end="14"/>
                                            </p:txEl>
                                          </p:spTgt>
                                        </p:tgtEl>
                                      </p:cBhvr>
                                      <p:to x="100000" y="80000"/>
                                    </p:animScale>
                                    <p:animScale>
                                      <p:cBhvr>
                                        <p:cTn id="100" dur="166" decel="50000">
                                          <p:stCondLst>
                                            <p:cond delay="1338"/>
                                          </p:stCondLst>
                                        </p:cTn>
                                        <p:tgtEl>
                                          <p:spTgt spid="3">
                                            <p:txEl>
                                              <p:pRg st="14" end="14"/>
                                            </p:txEl>
                                          </p:spTgt>
                                        </p:tgtEl>
                                      </p:cBhvr>
                                      <p:to x="100000" y="100000"/>
                                    </p:animScale>
                                    <p:animScale>
                                      <p:cBhvr>
                                        <p:cTn id="101" dur="26">
                                          <p:stCondLst>
                                            <p:cond delay="1642"/>
                                          </p:stCondLst>
                                        </p:cTn>
                                        <p:tgtEl>
                                          <p:spTgt spid="3">
                                            <p:txEl>
                                              <p:pRg st="14" end="14"/>
                                            </p:txEl>
                                          </p:spTgt>
                                        </p:tgtEl>
                                      </p:cBhvr>
                                      <p:to x="100000" y="90000"/>
                                    </p:animScale>
                                    <p:animScale>
                                      <p:cBhvr>
                                        <p:cTn id="102" dur="166" decel="50000">
                                          <p:stCondLst>
                                            <p:cond delay="1668"/>
                                          </p:stCondLst>
                                        </p:cTn>
                                        <p:tgtEl>
                                          <p:spTgt spid="3">
                                            <p:txEl>
                                              <p:pRg st="14" end="14"/>
                                            </p:txEl>
                                          </p:spTgt>
                                        </p:tgtEl>
                                      </p:cBhvr>
                                      <p:to x="100000" y="100000"/>
                                    </p:animScale>
                                    <p:animScale>
                                      <p:cBhvr>
                                        <p:cTn id="103" dur="26">
                                          <p:stCondLst>
                                            <p:cond delay="1808"/>
                                          </p:stCondLst>
                                        </p:cTn>
                                        <p:tgtEl>
                                          <p:spTgt spid="3">
                                            <p:txEl>
                                              <p:pRg st="14" end="14"/>
                                            </p:txEl>
                                          </p:spTgt>
                                        </p:tgtEl>
                                      </p:cBhvr>
                                      <p:to x="100000" y="95000"/>
                                    </p:animScale>
                                    <p:animScale>
                                      <p:cBhvr>
                                        <p:cTn id="104" dur="166" decel="50000">
                                          <p:stCondLst>
                                            <p:cond delay="1834"/>
                                          </p:stCondLst>
                                        </p:cTn>
                                        <p:tgtEl>
                                          <p:spTgt spid="3">
                                            <p:txEl>
                                              <p:pRg st="14" end="1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21791"/>
          </a:xfrm>
        </p:spPr>
        <p:txBody>
          <a:bodyPr>
            <a:normAutofit fontScale="90000"/>
          </a:bodyPr>
          <a:lstStyle/>
          <a:p>
            <a:pPr algn="ctr"/>
            <a:r>
              <a:rPr lang="en-IN" b="1" dirty="0"/>
              <a:t>ADVANTAGE OF BONUS SHARE</a:t>
            </a:r>
          </a:p>
        </p:txBody>
      </p:sp>
      <p:sp>
        <p:nvSpPr>
          <p:cNvPr id="3" name="Content Placeholder 2"/>
          <p:cNvSpPr>
            <a:spLocks noGrp="1"/>
          </p:cNvSpPr>
          <p:nvPr>
            <p:ph idx="1"/>
          </p:nvPr>
        </p:nvSpPr>
        <p:spPr>
          <a:xfrm>
            <a:off x="758952" y="950976"/>
            <a:ext cx="11433048" cy="5907023"/>
          </a:xfrm>
        </p:spPr>
        <p:txBody>
          <a:bodyPr>
            <a:normAutofit fontScale="77500" lnSpcReduction="20000"/>
          </a:bodyPr>
          <a:lstStyle/>
          <a:p>
            <a:pPr marL="0" indent="0" fontAlgn="base">
              <a:lnSpc>
                <a:spcPct val="120000"/>
              </a:lnSpc>
              <a:buNone/>
            </a:pPr>
            <a:r>
              <a:rPr lang="en-US" sz="2600" b="1" dirty="0">
                <a:latin typeface="Rockwell" panose="02060603020205020403" pitchFamily="18" charset="0"/>
              </a:rPr>
              <a:t>ADVANTAGES OF BONUS SHARES FROM INVESTOR’S POINT OF VIEW</a:t>
            </a:r>
          </a:p>
          <a:p>
            <a:pPr fontAlgn="base">
              <a:lnSpc>
                <a:spcPct val="120000"/>
              </a:lnSpc>
              <a:buFont typeface="Wingdings" panose="05000000000000000000" pitchFamily="2" charset="2"/>
              <a:buChar char="Ø"/>
            </a:pPr>
            <a:r>
              <a:rPr lang="en-US" sz="2300" dirty="0"/>
              <a:t>The investor doesn’t need to pay any tax upon receiving the bonus shares.</a:t>
            </a:r>
          </a:p>
          <a:p>
            <a:pPr fontAlgn="base">
              <a:lnSpc>
                <a:spcPct val="120000"/>
              </a:lnSpc>
              <a:buFont typeface="Wingdings" panose="05000000000000000000" pitchFamily="2" charset="2"/>
              <a:buChar char="Ø"/>
            </a:pPr>
            <a:r>
              <a:rPr lang="en-US" sz="2300" dirty="0"/>
              <a:t>It is specifically beneficial for the investors who believe in the long-term story of the company and want to increase their investment in the same.</a:t>
            </a:r>
          </a:p>
          <a:p>
            <a:pPr fontAlgn="base">
              <a:lnSpc>
                <a:spcPct val="120000"/>
              </a:lnSpc>
              <a:buFont typeface="Wingdings" panose="05000000000000000000" pitchFamily="2" charset="2"/>
              <a:buChar char="Ø"/>
            </a:pPr>
            <a:r>
              <a:rPr lang="en-US" sz="2300" dirty="0"/>
              <a:t>Issuing additional shares and using cash for the business growth of the company increases the investor’s belief in operations of the company.</a:t>
            </a:r>
          </a:p>
          <a:p>
            <a:pPr fontAlgn="base">
              <a:lnSpc>
                <a:spcPct val="120000"/>
              </a:lnSpc>
              <a:buFont typeface="Wingdings" panose="05000000000000000000" pitchFamily="2" charset="2"/>
              <a:buChar char="Ø"/>
            </a:pPr>
            <a:r>
              <a:rPr lang="en-US" sz="2300" dirty="0"/>
              <a:t>If the company starts paying the cash dividend in the future, the investor receives more because he holds a number of shares in the company due to past policy of paying a stock dividend.</a:t>
            </a:r>
          </a:p>
          <a:p>
            <a:pPr marL="0" indent="0" fontAlgn="base">
              <a:lnSpc>
                <a:spcPct val="120000"/>
              </a:lnSpc>
              <a:buNone/>
            </a:pPr>
            <a:r>
              <a:rPr lang="en-US" sz="2600" b="1" dirty="0">
                <a:latin typeface="Rockwell" panose="02060603020205020403" pitchFamily="18" charset="0"/>
              </a:rPr>
              <a:t>ADVANTAGES OF BONUS SHARES FROM COMPANY’S POINT OF VIEW</a:t>
            </a:r>
          </a:p>
          <a:p>
            <a:pPr fontAlgn="base">
              <a:lnSpc>
                <a:spcPct val="120000"/>
              </a:lnSpc>
              <a:buFont typeface="Wingdings" panose="05000000000000000000" pitchFamily="2" charset="2"/>
              <a:buChar char="Ø"/>
            </a:pPr>
            <a:r>
              <a:rPr lang="en-US" sz="2300" dirty="0"/>
              <a:t>Bonus issue allows the company to conserve cash for reinvesting back into the business.</a:t>
            </a:r>
          </a:p>
          <a:p>
            <a:pPr fontAlgn="base">
              <a:lnSpc>
                <a:spcPct val="120000"/>
              </a:lnSpc>
              <a:buFont typeface="Wingdings" panose="05000000000000000000" pitchFamily="2" charset="2"/>
              <a:buChar char="Ø"/>
            </a:pPr>
            <a:r>
              <a:rPr lang="en-US" sz="2300" dirty="0"/>
              <a:t>It has a signaling effect and gives a positive sign to the market that company believes in its long-term growth story.</a:t>
            </a:r>
          </a:p>
          <a:p>
            <a:pPr fontAlgn="base">
              <a:lnSpc>
                <a:spcPct val="120000"/>
              </a:lnSpc>
              <a:buFont typeface="Wingdings" panose="05000000000000000000" pitchFamily="2" charset="2"/>
              <a:buChar char="Ø"/>
            </a:pPr>
            <a:r>
              <a:rPr lang="en-US" sz="2300" dirty="0"/>
              <a:t>Sometimes, the company may not be in a position to pay any cash, so bonus issue is the only means to satisfy the shareholders’ desire for a dividend.</a:t>
            </a:r>
          </a:p>
          <a:p>
            <a:pPr fontAlgn="base">
              <a:lnSpc>
                <a:spcPct val="120000"/>
              </a:lnSpc>
              <a:buFont typeface="Wingdings" panose="05000000000000000000" pitchFamily="2" charset="2"/>
              <a:buChar char="Ø"/>
            </a:pPr>
            <a:r>
              <a:rPr lang="en-US" sz="2300" dirty="0"/>
              <a:t>Increasing the number of outstanding shares through a bonus issue increases the participation of smaller investors in the company’s shares and hence enhances the liquidity of the stock.</a:t>
            </a:r>
          </a:p>
          <a:p>
            <a:pPr fontAlgn="base">
              <a:lnSpc>
                <a:spcPct val="120000"/>
              </a:lnSpc>
              <a:buFont typeface="Wingdings" panose="05000000000000000000" pitchFamily="2" charset="2"/>
              <a:buChar char="Ø"/>
            </a:pPr>
            <a:r>
              <a:rPr lang="en-US" sz="2300" dirty="0"/>
              <a:t>The Increase in the issued share capital increases the perception of company’s size.</a:t>
            </a:r>
          </a:p>
        </p:txBody>
      </p:sp>
    </p:spTree>
    <p:extLst>
      <p:ext uri="{BB962C8B-B14F-4D97-AF65-F5344CB8AC3E}">
        <p14:creationId xmlns:p14="http://schemas.microsoft.com/office/powerpoint/2010/main" val="59626091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711200"/>
          </a:xfrm>
        </p:spPr>
        <p:txBody>
          <a:bodyPr>
            <a:normAutofit fontScale="90000"/>
          </a:bodyPr>
          <a:lstStyle/>
          <a:p>
            <a:pPr algn="ctr"/>
            <a:r>
              <a:rPr lang="en-IN" b="1" dirty="0"/>
              <a:t>BUYBACK</a:t>
            </a:r>
          </a:p>
        </p:txBody>
      </p:sp>
      <p:sp>
        <p:nvSpPr>
          <p:cNvPr id="3" name="Content Placeholder 2"/>
          <p:cNvSpPr>
            <a:spLocks noGrp="1"/>
          </p:cNvSpPr>
          <p:nvPr>
            <p:ph idx="1"/>
          </p:nvPr>
        </p:nvSpPr>
        <p:spPr>
          <a:xfrm>
            <a:off x="1478972" y="1114424"/>
            <a:ext cx="10713028" cy="5743575"/>
          </a:xfrm>
        </p:spPr>
        <p:txBody>
          <a:bodyPr/>
          <a:lstStyle/>
          <a:p>
            <a:pPr>
              <a:lnSpc>
                <a:spcPct val="150000"/>
              </a:lnSpc>
              <a:buFont typeface="Wingdings" panose="05000000000000000000" pitchFamily="2" charset="2"/>
              <a:buChar char="Ø"/>
            </a:pPr>
            <a:r>
              <a:rPr lang="en-US" sz="2000" b="1" dirty="0">
                <a:latin typeface="Rockwell" panose="02060603020205020403" pitchFamily="18" charset="0"/>
              </a:rPr>
              <a:t>Definition:-</a:t>
            </a:r>
          </a:p>
          <a:p>
            <a:pPr lvl="1">
              <a:buFont typeface="Wingdings" panose="05000000000000000000" pitchFamily="2" charset="2"/>
              <a:buChar char="Ø"/>
            </a:pPr>
            <a:r>
              <a:rPr lang="en-US" sz="1800" dirty="0"/>
              <a:t>A buyback is repurchase of shares, means company purchase their own shares from market which in turn reduces the open share in market .</a:t>
            </a:r>
          </a:p>
          <a:p>
            <a:pPr marL="0" indent="0">
              <a:buNone/>
            </a:pPr>
            <a:r>
              <a:rPr lang="en-US" sz="2000" b="1" dirty="0">
                <a:latin typeface="Rockwell" panose="02060603020205020403" pitchFamily="18" charset="0"/>
              </a:rPr>
              <a:t>Reason of Buy- Back of share-</a:t>
            </a:r>
          </a:p>
          <a:p>
            <a:pPr lvl="1">
              <a:buFont typeface="Wingdings" panose="05000000000000000000" pitchFamily="2" charset="2"/>
              <a:buChar char="Ø"/>
            </a:pPr>
            <a:r>
              <a:rPr lang="en-US" sz="1800" dirty="0"/>
              <a:t>To Increase in the value of share.</a:t>
            </a:r>
          </a:p>
          <a:p>
            <a:pPr lvl="1">
              <a:buFont typeface="Wingdings" panose="05000000000000000000" pitchFamily="2" charset="2"/>
              <a:buChar char="Ø"/>
            </a:pPr>
            <a:r>
              <a:rPr lang="en-US" sz="1800" dirty="0"/>
              <a:t>eliminate any threats by shareholders who may be looking for a controlling stake.</a:t>
            </a:r>
          </a:p>
          <a:p>
            <a:pPr lvl="1">
              <a:buFont typeface="Wingdings" panose="05000000000000000000" pitchFamily="2" charset="2"/>
              <a:buChar char="Ø"/>
            </a:pPr>
            <a:r>
              <a:rPr lang="en-US" sz="1800" dirty="0"/>
              <a:t>Enhance Shareholder Value By Providing Cash Distribution.</a:t>
            </a:r>
          </a:p>
          <a:p>
            <a:pPr lvl="1">
              <a:buFont typeface="Wingdings" panose="05000000000000000000" pitchFamily="2" charset="2"/>
              <a:buChar char="Ø"/>
            </a:pPr>
            <a:r>
              <a:rPr lang="en-US" sz="1800" dirty="0"/>
              <a:t>Increase Earnings Per Share (EPS).</a:t>
            </a:r>
          </a:p>
          <a:p>
            <a:pPr lvl="1">
              <a:buFont typeface="Wingdings" panose="05000000000000000000" pitchFamily="2" charset="2"/>
              <a:buChar char="Ø"/>
            </a:pPr>
            <a:r>
              <a:rPr lang="en-IN" sz="1800" dirty="0"/>
              <a:t>Reduce Cash Outflow.</a:t>
            </a:r>
          </a:p>
          <a:p>
            <a:pPr lvl="1">
              <a:buFont typeface="Wingdings" panose="05000000000000000000" pitchFamily="2" charset="2"/>
              <a:buChar char="Ø"/>
            </a:pPr>
            <a:r>
              <a:rPr lang="en-US" sz="1800" dirty="0"/>
              <a:t>Make Changes in Capital Structure.</a:t>
            </a:r>
            <a:endParaRPr lang="en-IN" sz="1800" dirty="0"/>
          </a:p>
          <a:p>
            <a:pPr lvl="1"/>
            <a:endParaRPr lang="en-US" dirty="0"/>
          </a:p>
          <a:p>
            <a:pPr lvl="1"/>
            <a:endParaRPr lang="en-IN" dirty="0"/>
          </a:p>
        </p:txBody>
      </p:sp>
    </p:spTree>
    <p:extLst>
      <p:ext uri="{BB962C8B-B14F-4D97-AF65-F5344CB8AC3E}">
        <p14:creationId xmlns:p14="http://schemas.microsoft.com/office/powerpoint/2010/main" val="176707800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Effect transition="in" filter="fade">
                                      <p:cBhvr>
                                        <p:cTn id="54" dur="1000"/>
                                        <p:tgtEl>
                                          <p:spTgt spid="3">
                                            <p:txEl>
                                              <p:pRg st="6" end="6"/>
                                            </p:txEl>
                                          </p:spTgt>
                                        </p:tgtEl>
                                      </p:cBhvr>
                                    </p:animEffect>
                                    <p:anim calcmode="lin" valueType="num">
                                      <p:cBhvr>
                                        <p:cTn id="5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Effect transition="in" filter="fade">
                                      <p:cBhvr>
                                        <p:cTn id="61" dur="1000"/>
                                        <p:tgtEl>
                                          <p:spTgt spid="3">
                                            <p:txEl>
                                              <p:pRg st="7" end="7"/>
                                            </p:txEl>
                                          </p:spTgt>
                                        </p:tgtEl>
                                      </p:cBhvr>
                                    </p:animEffect>
                                    <p:anim calcmode="lin" valueType="num">
                                      <p:cBhvr>
                                        <p:cTn id="6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3">
                                            <p:txEl>
                                              <p:pRg st="8" end="8"/>
                                            </p:txEl>
                                          </p:spTgt>
                                        </p:tgtEl>
                                        <p:attrNameLst>
                                          <p:attrName>style.visibility</p:attrName>
                                        </p:attrNameLst>
                                      </p:cBhvr>
                                      <p:to>
                                        <p:strVal val="visible"/>
                                      </p:to>
                                    </p:set>
                                    <p:animEffect transition="in" filter="fade">
                                      <p:cBhvr>
                                        <p:cTn id="68" dur="1000"/>
                                        <p:tgtEl>
                                          <p:spTgt spid="3">
                                            <p:txEl>
                                              <p:pRg st="8" end="8"/>
                                            </p:txEl>
                                          </p:spTgt>
                                        </p:tgtEl>
                                      </p:cBhvr>
                                    </p:animEffect>
                                    <p:anim calcmode="lin" valueType="num">
                                      <p:cBhvr>
                                        <p:cTn id="6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7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Benefits of buyback</a:t>
            </a:r>
          </a:p>
        </p:txBody>
      </p:sp>
      <p:sp>
        <p:nvSpPr>
          <p:cNvPr id="3" name="Content Placeholder 2"/>
          <p:cNvSpPr>
            <a:spLocks noGrp="1"/>
          </p:cNvSpPr>
          <p:nvPr>
            <p:ph idx="1"/>
          </p:nvPr>
        </p:nvSpPr>
        <p:spPr/>
        <p:txBody>
          <a:bodyPr>
            <a:normAutofit fontScale="47500" lnSpcReduction="20000"/>
          </a:bodyPr>
          <a:lstStyle/>
          <a:p>
            <a:r>
              <a:rPr lang="en-US" dirty="0"/>
              <a:t>1. Companies possessing large free reserves base and are willing to use funds to purchase or acquire shares and other securities under the buyback scheme, can use their funds in a wise and effective manner.</a:t>
            </a:r>
          </a:p>
          <a:p>
            <a:r>
              <a:rPr lang="en-US" dirty="0"/>
              <a:t>2. As share buy backs change the capital structure of the firm, sometimes share buy backs are undertaken as a counter-measure against re-issue of shares (which are made compulsorily to discharge the existing obligations) to maintain a balance, to the extent possible, in the capital structure. In other words, share repurchases are undertaken to provide shares for retirement </a:t>
            </a:r>
            <a:r>
              <a:rPr lang="en-US" dirty="0" err="1"/>
              <a:t>programmes</a:t>
            </a:r>
            <a:r>
              <a:rPr lang="en-US" dirty="0"/>
              <a:t> (e.g. conversion of convertible debentures, bonds etc.), exercise of stock option scheme, bonuses or other re-issue purposes.</a:t>
            </a:r>
          </a:p>
          <a:p>
            <a:r>
              <a:rPr lang="en-US" dirty="0"/>
              <a:t>3. Announced share repurchase </a:t>
            </a:r>
            <a:r>
              <a:rPr lang="en-US" dirty="0" err="1"/>
              <a:t>programmes</a:t>
            </a:r>
            <a:r>
              <a:rPr lang="en-US" dirty="0"/>
              <a:t> signal management’s positive information about the future prospects of the firm. If the management possesses </a:t>
            </a:r>
            <a:r>
              <a:rPr lang="en-US" dirty="0" err="1"/>
              <a:t>favourable</a:t>
            </a:r>
            <a:r>
              <a:rPr lang="en-US" dirty="0"/>
              <a:t> information, well known to themselves but not known to the market, it can distribute cash to shareholders with the anticipation that the company expects future cash flows to increase and thus as per management’s present calculations, the firm is undervalued.</a:t>
            </a:r>
          </a:p>
          <a:p>
            <a:r>
              <a:rPr lang="en-US" dirty="0"/>
              <a:t>4. Buy back of shares and securities helps the promoters to formulate an effective defensive strategy against hostile takeover bids.</a:t>
            </a:r>
          </a:p>
          <a:p>
            <a:r>
              <a:rPr lang="en-US" dirty="0"/>
              <a:t>5. Share buy backs are undertaken to increase the stake of the promoters and sometimes with the ultimate object of buying out completely the entire shareholdings of the non- promoter shareholders or at least to the extent which enables the promoters holding to cross 90% and delist the company.</a:t>
            </a:r>
          </a:p>
          <a:p>
            <a:r>
              <a:rPr lang="en-US" dirty="0"/>
              <a:t>6. A company cannot buy back its shares more than once in a year but there is no restriction to adopt repeated buy back deals year after year. This also paves the way of the promoters to reach their targets quickly to increase their share and more control in the companies.</a:t>
            </a:r>
          </a:p>
          <a:p>
            <a:r>
              <a:rPr lang="en-US" dirty="0"/>
              <a:t>7. Buyback of shares and securities results in lower capital base, enhances post-buyback earning per share and appreciates considerably the price-earnings ratio.</a:t>
            </a:r>
          </a:p>
          <a:p>
            <a:r>
              <a:rPr lang="en-US" dirty="0"/>
              <a:t>8. Buyback of shares &amp; securities is allowed under section 77B, if the liquidity position of the company is good. Companies which have defaulted in repayment of deposits, redemption of debentures or preference shares or repayment of term loans or interest payable thereon, from banks and financial institutions are not allowed buyback shares. It is a good check on the companies with unhealthy liquidity position.</a:t>
            </a:r>
          </a:p>
          <a:p>
            <a:r>
              <a:rPr lang="en-US" dirty="0"/>
              <a:t>9. After buyback of shares the companies will have the advantage of servicing a reduced capital base with higher dividend yield.</a:t>
            </a:r>
          </a:p>
          <a:p>
            <a:endParaRPr lang="en-IN" dirty="0"/>
          </a:p>
        </p:txBody>
      </p:sp>
    </p:spTree>
    <p:extLst>
      <p:ext uri="{BB962C8B-B14F-4D97-AF65-F5344CB8AC3E}">
        <p14:creationId xmlns:p14="http://schemas.microsoft.com/office/powerpoint/2010/main" val="319535795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794326"/>
          </a:xfrm>
        </p:spPr>
        <p:txBody>
          <a:bodyPr>
            <a:normAutofit/>
          </a:bodyPr>
          <a:lstStyle/>
          <a:p>
            <a:pPr algn="ctr"/>
            <a:r>
              <a:rPr lang="en-IN" sz="4000" b="1" dirty="0"/>
              <a:t>RIGHTS ISSUE </a:t>
            </a:r>
          </a:p>
        </p:txBody>
      </p:sp>
      <p:sp>
        <p:nvSpPr>
          <p:cNvPr id="3" name="Content Placeholder 2"/>
          <p:cNvSpPr>
            <a:spLocks noGrp="1"/>
          </p:cNvSpPr>
          <p:nvPr>
            <p:ph idx="1"/>
          </p:nvPr>
        </p:nvSpPr>
        <p:spPr>
          <a:xfrm>
            <a:off x="958235" y="902668"/>
            <a:ext cx="11147137" cy="5743575"/>
          </a:xfrm>
        </p:spPr>
        <p:txBody>
          <a:bodyPr>
            <a:normAutofit/>
          </a:bodyPr>
          <a:lstStyle/>
          <a:p>
            <a:pPr>
              <a:lnSpc>
                <a:spcPct val="150000"/>
              </a:lnSpc>
              <a:buFont typeface="Wingdings" panose="05000000000000000000" pitchFamily="2" charset="2"/>
              <a:buChar char="Ø"/>
            </a:pPr>
            <a:r>
              <a:rPr lang="en-US" sz="1800" dirty="0"/>
              <a:t>A rights issue is when a company issues its existing shareholders a right to buy additional shares in the company.</a:t>
            </a:r>
          </a:p>
          <a:p>
            <a:pPr>
              <a:lnSpc>
                <a:spcPct val="150000"/>
              </a:lnSpc>
              <a:buFont typeface="Wingdings" panose="05000000000000000000" pitchFamily="2" charset="2"/>
              <a:buChar char="Ø"/>
            </a:pPr>
            <a:r>
              <a:rPr lang="en-US" sz="1800" dirty="0"/>
              <a:t>The shares are often offered at a discounted price to encourage existing shareholders to take the company up on their offer.</a:t>
            </a:r>
          </a:p>
          <a:p>
            <a:pPr>
              <a:lnSpc>
                <a:spcPct val="150000"/>
              </a:lnSpc>
              <a:buFont typeface="Wingdings" panose="05000000000000000000" pitchFamily="2" charset="2"/>
              <a:buChar char="Ø"/>
            </a:pPr>
            <a:r>
              <a:rPr lang="en-US" sz="1800" dirty="0"/>
              <a:t>The company will offer the shareholder a specific number of shares at a specific price.</a:t>
            </a:r>
          </a:p>
          <a:p>
            <a:pPr>
              <a:lnSpc>
                <a:spcPct val="150000"/>
              </a:lnSpc>
              <a:buFont typeface="Wingdings" panose="05000000000000000000" pitchFamily="2" charset="2"/>
              <a:buChar char="Ø"/>
            </a:pPr>
            <a:r>
              <a:rPr lang="en-US" sz="1800" dirty="0"/>
              <a:t>The company will also set a time limit for the shareholder to buy the shares.</a:t>
            </a:r>
          </a:p>
          <a:p>
            <a:pPr>
              <a:lnSpc>
                <a:spcPct val="150000"/>
              </a:lnSpc>
              <a:buFont typeface="Wingdings" panose="05000000000000000000" pitchFamily="2" charset="2"/>
              <a:buChar char="Ø"/>
            </a:pPr>
            <a:r>
              <a:rPr lang="en-US" sz="1800" dirty="0"/>
              <a:t>Example:- </a:t>
            </a:r>
          </a:p>
          <a:p>
            <a:pPr lvl="1">
              <a:lnSpc>
                <a:spcPct val="150000"/>
              </a:lnSpc>
            </a:pPr>
            <a:r>
              <a:rPr lang="en-IN" sz="1800" dirty="0"/>
              <a:t>Company-Tata Steel</a:t>
            </a:r>
            <a:r>
              <a:rPr lang="en-US" sz="1800" dirty="0"/>
              <a:t> </a:t>
            </a:r>
          </a:p>
          <a:p>
            <a:pPr lvl="1">
              <a:lnSpc>
                <a:spcPct val="150000"/>
              </a:lnSpc>
            </a:pPr>
            <a:r>
              <a:rPr lang="en-US" sz="1800" dirty="0"/>
              <a:t>Announced-</a:t>
            </a:r>
            <a:r>
              <a:rPr lang="en-IN" sz="1800" dirty="0"/>
              <a:t>20-12-17</a:t>
            </a:r>
          </a:p>
          <a:p>
            <a:pPr lvl="1">
              <a:lnSpc>
                <a:spcPct val="150000"/>
              </a:lnSpc>
            </a:pPr>
            <a:r>
              <a:rPr lang="en-IN" sz="1800" dirty="0"/>
              <a:t>Rights Ratio-2:25</a:t>
            </a:r>
          </a:p>
        </p:txBody>
      </p:sp>
    </p:spTree>
    <p:extLst>
      <p:ext uri="{BB962C8B-B14F-4D97-AF65-F5344CB8AC3E}">
        <p14:creationId xmlns:p14="http://schemas.microsoft.com/office/powerpoint/2010/main" val="351743463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
                                            <p:txEl>
                                              <p:pRg st="6" end="6"/>
                                            </p:txEl>
                                          </p:spTgt>
                                        </p:tgtEl>
                                        <p:attrNameLst>
                                          <p:attrName>style.visibility</p:attrName>
                                        </p:attrNameLst>
                                      </p:cBhvr>
                                      <p:to>
                                        <p:strVal val="visible"/>
                                      </p:to>
                                    </p:set>
                                    <p:animEffect transition="in" filter="fade">
                                      <p:cBhvr>
                                        <p:cTn id="52" dur="1000"/>
                                        <p:tgtEl>
                                          <p:spTgt spid="3">
                                            <p:txEl>
                                              <p:pRg st="6" end="6"/>
                                            </p:txEl>
                                          </p:spTgt>
                                        </p:tgtEl>
                                      </p:cBhvr>
                                    </p:animEffect>
                                    <p:anim calcmode="lin" valueType="num">
                                      <p:cBhvr>
                                        <p:cTn id="5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6" end="6"/>
                                            </p:txEl>
                                          </p:spTgt>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
                                            <p:txEl>
                                              <p:pRg st="7" end="7"/>
                                            </p:txEl>
                                          </p:spTgt>
                                        </p:tgtEl>
                                        <p:attrNameLst>
                                          <p:attrName>style.visibility</p:attrName>
                                        </p:attrNameLst>
                                      </p:cBhvr>
                                      <p:to>
                                        <p:strVal val="visible"/>
                                      </p:to>
                                    </p:set>
                                    <p:animEffect transition="in" filter="fade">
                                      <p:cBhvr>
                                        <p:cTn id="57" dur="1000"/>
                                        <p:tgtEl>
                                          <p:spTgt spid="3">
                                            <p:txEl>
                                              <p:pRg st="7" end="7"/>
                                            </p:txEl>
                                          </p:spTgt>
                                        </p:tgtEl>
                                      </p:cBhvr>
                                    </p:animEffect>
                                    <p:anim calcmode="lin" valueType="num">
                                      <p:cBhvr>
                                        <p:cTn id="5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Advantage  of right issue</a:t>
            </a:r>
          </a:p>
        </p:txBody>
      </p:sp>
      <p:sp>
        <p:nvSpPr>
          <p:cNvPr id="3" name="Content Placeholder 2"/>
          <p:cNvSpPr>
            <a:spLocks noGrp="1"/>
          </p:cNvSpPr>
          <p:nvPr>
            <p:ph idx="1"/>
          </p:nvPr>
        </p:nvSpPr>
        <p:spPr/>
        <p:txBody>
          <a:bodyPr>
            <a:normAutofit/>
          </a:bodyPr>
          <a:lstStyle/>
          <a:p>
            <a:pPr lvl="1" fontAlgn="base">
              <a:lnSpc>
                <a:spcPct val="110000"/>
              </a:lnSpc>
              <a:buFont typeface="Wingdings" panose="05000000000000000000" pitchFamily="2" charset="2"/>
              <a:buChar char="Ø"/>
            </a:pPr>
            <a:r>
              <a:rPr lang="en-US" sz="1800" dirty="0"/>
              <a:t>Advantages of Rights Issue:</a:t>
            </a:r>
          </a:p>
          <a:p>
            <a:pPr lvl="1" fontAlgn="base">
              <a:lnSpc>
                <a:spcPct val="110000"/>
              </a:lnSpc>
              <a:buFont typeface="Wingdings" panose="05000000000000000000" pitchFamily="2" charset="2"/>
              <a:buChar char="Ø"/>
            </a:pPr>
            <a:r>
              <a:rPr lang="en-US" sz="1800" dirty="0" err="1"/>
              <a:t>i</a:t>
            </a:r>
            <a:r>
              <a:rPr lang="en-US" sz="1800" dirty="0"/>
              <a:t>. To Companies:</a:t>
            </a:r>
          </a:p>
          <a:p>
            <a:pPr lvl="1" fontAlgn="base">
              <a:lnSpc>
                <a:spcPct val="110000"/>
              </a:lnSpc>
              <a:buFont typeface="Wingdings" panose="05000000000000000000" pitchFamily="2" charset="2"/>
              <a:buChar char="Ø"/>
            </a:pPr>
            <a:r>
              <a:rPr lang="en-US" sz="1800" dirty="0"/>
              <a:t>The company benefits from lower issue costs, in that administration and underwrit­ing costs are lower and the issue is made at the direction of the directors rather than via a general meeting of the company. This is because issues of equity through the stock exchange will alter the balance of ownership.</a:t>
            </a:r>
          </a:p>
          <a:p>
            <a:pPr lvl="1" fontAlgn="base">
              <a:lnSpc>
                <a:spcPct val="110000"/>
              </a:lnSpc>
              <a:buFont typeface="Wingdings" panose="05000000000000000000" pitchFamily="2" charset="2"/>
              <a:buChar char="Ø"/>
            </a:pPr>
            <a:r>
              <a:rPr lang="en-US" sz="1800" dirty="0"/>
              <a:t>ii. To the Shareholders:</a:t>
            </a:r>
          </a:p>
          <a:p>
            <a:pPr lvl="1" fontAlgn="base">
              <a:lnSpc>
                <a:spcPct val="110000"/>
              </a:lnSpc>
              <a:buFont typeface="Wingdings" panose="05000000000000000000" pitchFamily="2" charset="2"/>
              <a:buChar char="Ø"/>
            </a:pPr>
            <a:r>
              <a:rPr lang="en-US" sz="1800" dirty="0"/>
              <a:t>The main attraction of the rights issue for current shareholders is that they are able to maintain their original proportion of share ownership. Furthermore, any transfer of wealth away from them due to an equity issue being under priced, is avoided.</a:t>
            </a:r>
          </a:p>
          <a:p>
            <a:endParaRPr lang="en-IN" sz="1800" dirty="0"/>
          </a:p>
        </p:txBody>
      </p:sp>
    </p:spTree>
    <p:extLst>
      <p:ext uri="{BB962C8B-B14F-4D97-AF65-F5344CB8AC3E}">
        <p14:creationId xmlns:p14="http://schemas.microsoft.com/office/powerpoint/2010/main" val="198878759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720436"/>
          </a:xfrm>
        </p:spPr>
        <p:txBody>
          <a:bodyPr>
            <a:normAutofit fontScale="90000"/>
          </a:bodyPr>
          <a:lstStyle/>
          <a:p>
            <a:pPr algn="ctr"/>
            <a:r>
              <a:rPr lang="en-IN" b="1" dirty="0"/>
              <a:t>STOCK SPLIT</a:t>
            </a:r>
          </a:p>
        </p:txBody>
      </p:sp>
      <p:sp>
        <p:nvSpPr>
          <p:cNvPr id="3" name="Content Placeholder 2"/>
          <p:cNvSpPr>
            <a:spLocks noGrp="1"/>
          </p:cNvSpPr>
          <p:nvPr>
            <p:ph idx="1"/>
          </p:nvPr>
        </p:nvSpPr>
        <p:spPr>
          <a:xfrm>
            <a:off x="797896" y="1006276"/>
            <a:ext cx="11313391" cy="5557049"/>
          </a:xfrm>
        </p:spPr>
        <p:txBody>
          <a:bodyPr>
            <a:normAutofit/>
          </a:bodyPr>
          <a:lstStyle/>
          <a:p>
            <a:pPr marL="0" indent="0">
              <a:lnSpc>
                <a:spcPct val="150000"/>
              </a:lnSpc>
              <a:buNone/>
            </a:pPr>
            <a:r>
              <a:rPr lang="en-US" sz="2000" b="1" dirty="0">
                <a:latin typeface="Rockwell" panose="02060603020205020403" pitchFamily="18" charset="0"/>
              </a:rPr>
              <a:t>Definition:-</a:t>
            </a:r>
            <a:endParaRPr lang="en-US" sz="2200" dirty="0"/>
          </a:p>
          <a:p>
            <a:pPr lvl="1">
              <a:lnSpc>
                <a:spcPct val="150000"/>
              </a:lnSpc>
              <a:buFont typeface="Wingdings" panose="05000000000000000000" pitchFamily="2" charset="2"/>
              <a:buChar char="Ø"/>
            </a:pPr>
            <a:r>
              <a:rPr lang="en-US" sz="1800" dirty="0"/>
              <a:t>A stock split or stock divide increases the number of shares in a company.</a:t>
            </a:r>
          </a:p>
          <a:p>
            <a:pPr lvl="1">
              <a:lnSpc>
                <a:spcPct val="150000"/>
              </a:lnSpc>
              <a:buFont typeface="Wingdings" panose="05000000000000000000" pitchFamily="2" charset="2"/>
              <a:buChar char="Ø"/>
            </a:pPr>
            <a:r>
              <a:rPr lang="en-US" sz="1800" dirty="0"/>
              <a:t>The price is adjusted such that the before and after market capitalization of the company remains the same.</a:t>
            </a:r>
          </a:p>
          <a:p>
            <a:pPr lvl="1">
              <a:lnSpc>
                <a:spcPct val="150000"/>
              </a:lnSpc>
              <a:buFont typeface="Wingdings" panose="05000000000000000000" pitchFamily="2" charset="2"/>
              <a:buChar char="Ø"/>
            </a:pPr>
            <a:r>
              <a:rPr lang="en-US" sz="1800" dirty="0"/>
              <a:t>when the market price per share is so high that it becomes unwieldy when traded</a:t>
            </a:r>
          </a:p>
          <a:p>
            <a:pPr marL="0" indent="0">
              <a:lnSpc>
                <a:spcPct val="150000"/>
              </a:lnSpc>
              <a:buNone/>
            </a:pPr>
            <a:r>
              <a:rPr lang="en-US" sz="2000" b="1" dirty="0">
                <a:latin typeface="Rockwell" panose="02060603020205020403" pitchFamily="18" charset="0"/>
              </a:rPr>
              <a:t>Example:- </a:t>
            </a:r>
          </a:p>
          <a:p>
            <a:pPr lvl="1">
              <a:lnSpc>
                <a:spcPct val="150000"/>
              </a:lnSpc>
              <a:buFont typeface="Wingdings" panose="05000000000000000000" pitchFamily="2" charset="2"/>
              <a:buChar char="Ø"/>
            </a:pPr>
            <a:r>
              <a:rPr lang="en-IN" sz="1800" dirty="0"/>
              <a:t>Company-Phillips Carbon Black Ltd</a:t>
            </a:r>
          </a:p>
          <a:p>
            <a:pPr lvl="1">
              <a:lnSpc>
                <a:spcPct val="150000"/>
              </a:lnSpc>
              <a:buFont typeface="Wingdings" panose="05000000000000000000" pitchFamily="2" charset="2"/>
              <a:buChar char="Ø"/>
            </a:pPr>
            <a:r>
              <a:rPr lang="en-US" sz="1800" dirty="0"/>
              <a:t>Announced-</a:t>
            </a:r>
            <a:r>
              <a:rPr lang="en-IN" sz="1800" dirty="0"/>
              <a:t>31-01-2018</a:t>
            </a:r>
          </a:p>
          <a:p>
            <a:pPr lvl="1">
              <a:lnSpc>
                <a:spcPct val="160000"/>
              </a:lnSpc>
              <a:buFont typeface="Wingdings" panose="05000000000000000000" pitchFamily="2" charset="2"/>
              <a:buChar char="Ø"/>
            </a:pPr>
            <a:r>
              <a:rPr lang="en-IN" sz="1800" dirty="0"/>
              <a:t>Old face value-10</a:t>
            </a:r>
          </a:p>
          <a:p>
            <a:pPr lvl="1">
              <a:lnSpc>
                <a:spcPct val="160000"/>
              </a:lnSpc>
              <a:buFont typeface="Wingdings" panose="05000000000000000000" pitchFamily="2" charset="2"/>
              <a:buChar char="Ø"/>
            </a:pPr>
            <a:r>
              <a:rPr lang="en-IN" sz="1800" dirty="0"/>
              <a:t>New face value-2</a:t>
            </a:r>
          </a:p>
          <a:p>
            <a:pPr>
              <a:buFont typeface="Wingdings" panose="05000000000000000000" pitchFamily="2" charset="2"/>
              <a:buChar char="Ø"/>
            </a:pPr>
            <a:endParaRPr lang="en-IN" dirty="0"/>
          </a:p>
        </p:txBody>
      </p:sp>
    </p:spTree>
    <p:extLst>
      <p:ext uri="{BB962C8B-B14F-4D97-AF65-F5344CB8AC3E}">
        <p14:creationId xmlns:p14="http://schemas.microsoft.com/office/powerpoint/2010/main" val="103699730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1000"/>
                                        <p:tgtEl>
                                          <p:spTgt spid="3">
                                            <p:txEl>
                                              <p:pRg st="3" end="3"/>
                                            </p:txEl>
                                          </p:spTgt>
                                        </p:tgtEl>
                                      </p:cBhvr>
                                    </p:animEffect>
                                    <p:anim calcmode="lin" valueType="num">
                                      <p:cBhvr>
                                        <p:cTn id="3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1000"/>
                                        <p:tgtEl>
                                          <p:spTgt spid="3">
                                            <p:txEl>
                                              <p:pRg st="4" end="4"/>
                                            </p:txEl>
                                          </p:spTgt>
                                        </p:tgtEl>
                                      </p:cBhvr>
                                    </p:animEffect>
                                    <p:anim calcmode="lin" valueType="num">
                                      <p:cBhvr>
                                        <p:cTn id="3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Effect transition="in" filter="fade">
                                      <p:cBhvr>
                                        <p:cTn id="41" dur="1000"/>
                                        <p:tgtEl>
                                          <p:spTgt spid="3">
                                            <p:txEl>
                                              <p:pRg st="5" end="5"/>
                                            </p:txEl>
                                          </p:spTgt>
                                        </p:tgtEl>
                                      </p:cBhvr>
                                    </p:animEffect>
                                    <p:anim calcmode="lin" valueType="num">
                                      <p:cBhvr>
                                        <p:cTn id="4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
                                            <p:txEl>
                                              <p:pRg st="6" end="6"/>
                                            </p:txEl>
                                          </p:spTgt>
                                        </p:tgtEl>
                                        <p:attrNameLst>
                                          <p:attrName>style.visibility</p:attrName>
                                        </p:attrNameLst>
                                      </p:cBhvr>
                                      <p:to>
                                        <p:strVal val="visible"/>
                                      </p:to>
                                    </p:set>
                                    <p:animEffect transition="in" filter="fade">
                                      <p:cBhvr>
                                        <p:cTn id="46" dur="1000"/>
                                        <p:tgtEl>
                                          <p:spTgt spid="3">
                                            <p:txEl>
                                              <p:pRg st="6" end="6"/>
                                            </p:txEl>
                                          </p:spTgt>
                                        </p:tgtEl>
                                      </p:cBhvr>
                                    </p:animEffect>
                                    <p:anim calcmode="lin" valueType="num">
                                      <p:cBhvr>
                                        <p:cTn id="4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
                                            <p:txEl>
                                              <p:pRg st="7" end="7"/>
                                            </p:txEl>
                                          </p:spTgt>
                                        </p:tgtEl>
                                        <p:attrNameLst>
                                          <p:attrName>style.visibility</p:attrName>
                                        </p:attrNameLst>
                                      </p:cBhvr>
                                      <p:to>
                                        <p:strVal val="visible"/>
                                      </p:to>
                                    </p:set>
                                    <p:animEffect transition="in" filter="fade">
                                      <p:cBhvr>
                                        <p:cTn id="51" dur="1000"/>
                                        <p:tgtEl>
                                          <p:spTgt spid="3">
                                            <p:txEl>
                                              <p:pRg st="7" end="7"/>
                                            </p:txEl>
                                          </p:spTgt>
                                        </p:tgtEl>
                                      </p:cBhvr>
                                    </p:animEffect>
                                    <p:anim calcmode="lin" valueType="num">
                                      <p:cBhvr>
                                        <p:cTn id="5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7" end="7"/>
                                            </p:txEl>
                                          </p:spTgt>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332509"/>
            <a:ext cx="12192000" cy="6234545"/>
          </a:xfrm>
        </p:spPr>
      </p:pic>
    </p:spTree>
    <p:extLst>
      <p:ext uri="{BB962C8B-B14F-4D97-AF65-F5344CB8AC3E}">
        <p14:creationId xmlns:p14="http://schemas.microsoft.com/office/powerpoint/2010/main" val="225284440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715992"/>
          </a:xfrm>
        </p:spPr>
        <p:txBody>
          <a:bodyPr>
            <a:normAutofit fontScale="90000"/>
          </a:bodyPr>
          <a:lstStyle/>
          <a:p>
            <a:pPr algn="ctr"/>
            <a:r>
              <a:rPr lang="en-IN" b="1" dirty="0"/>
              <a:t>FOLLOW-ON PUBLIC OFFERING(FPO)</a:t>
            </a:r>
          </a:p>
        </p:txBody>
      </p:sp>
      <p:sp>
        <p:nvSpPr>
          <p:cNvPr id="3" name="Content Placeholder 2"/>
          <p:cNvSpPr>
            <a:spLocks noGrp="1"/>
          </p:cNvSpPr>
          <p:nvPr>
            <p:ph idx="1"/>
          </p:nvPr>
        </p:nvSpPr>
        <p:spPr>
          <a:xfrm>
            <a:off x="1165284" y="1152764"/>
            <a:ext cx="11026715" cy="5273915"/>
          </a:xfrm>
          <a:ln>
            <a:noFill/>
          </a:ln>
        </p:spPr>
        <p:txBody>
          <a:bodyPr>
            <a:normAutofit/>
          </a:bodyPr>
          <a:lstStyle/>
          <a:p>
            <a:pPr lvl="1">
              <a:lnSpc>
                <a:spcPct val="150000"/>
              </a:lnSpc>
              <a:buFont typeface="Wingdings" panose="05000000000000000000" pitchFamily="2" charset="2"/>
              <a:buChar char="Ø"/>
            </a:pPr>
            <a:r>
              <a:rPr lang="en-US" sz="1800" dirty="0"/>
              <a:t>Follow-on Public Offering, as the name suggests it is the public issue of shares to investors at large, by a publicly listed company.</a:t>
            </a:r>
          </a:p>
          <a:p>
            <a:pPr lvl="1">
              <a:lnSpc>
                <a:spcPct val="150000"/>
              </a:lnSpc>
              <a:buFont typeface="Wingdings" panose="05000000000000000000" pitchFamily="2" charset="2"/>
              <a:buChar char="Ø"/>
            </a:pPr>
            <a:r>
              <a:rPr lang="en-US" sz="1800" dirty="0"/>
              <a:t>The process is after an IPO; wherein the company goes for a further issue of shares to the general public with a view to diversifying their equity base. </a:t>
            </a:r>
          </a:p>
          <a:p>
            <a:pPr lvl="1">
              <a:lnSpc>
                <a:spcPct val="150000"/>
              </a:lnSpc>
              <a:buFont typeface="Wingdings" panose="05000000000000000000" pitchFamily="2" charset="2"/>
              <a:buChar char="Ø"/>
            </a:pPr>
            <a:r>
              <a:rPr lang="en-US" sz="1900" dirty="0"/>
              <a:t>The shares are offered for sale by the company through an offer document called prospectus. </a:t>
            </a:r>
          </a:p>
          <a:p>
            <a:pPr lvl="1">
              <a:lnSpc>
                <a:spcPct val="150000"/>
              </a:lnSpc>
              <a:buFont typeface="Wingdings" panose="05000000000000000000" pitchFamily="2" charset="2"/>
              <a:buChar char="Ø"/>
            </a:pPr>
            <a:r>
              <a:rPr lang="en-US" sz="1900" dirty="0"/>
              <a:t>There is two type of Follow-on Public Offering:</a:t>
            </a:r>
          </a:p>
          <a:p>
            <a:pPr lvl="2">
              <a:lnSpc>
                <a:spcPct val="150000"/>
              </a:lnSpc>
            </a:pPr>
            <a:r>
              <a:rPr lang="en-US" sz="1500" dirty="0"/>
              <a:t>Dilutive offering</a:t>
            </a:r>
          </a:p>
          <a:p>
            <a:pPr lvl="2">
              <a:lnSpc>
                <a:spcPct val="150000"/>
              </a:lnSpc>
            </a:pPr>
            <a:r>
              <a:rPr lang="en-US" sz="1500" dirty="0"/>
              <a:t>Non-Dilutive offering</a:t>
            </a:r>
          </a:p>
          <a:p>
            <a:pPr lvl="1">
              <a:lnSpc>
                <a:spcPct val="150000"/>
              </a:lnSpc>
              <a:buFont typeface="Wingdings" panose="05000000000000000000" pitchFamily="2" charset="2"/>
              <a:buChar char="Ø"/>
            </a:pPr>
            <a:endParaRPr lang="en-US" sz="1800" dirty="0"/>
          </a:p>
          <a:p>
            <a:endParaRPr lang="en-IN" dirty="0"/>
          </a:p>
        </p:txBody>
      </p:sp>
    </p:spTree>
    <p:extLst>
      <p:ext uri="{BB962C8B-B14F-4D97-AF65-F5344CB8AC3E}">
        <p14:creationId xmlns:p14="http://schemas.microsoft.com/office/powerpoint/2010/main" val="394235541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03849"/>
          </a:xfrm>
        </p:spPr>
        <p:txBody>
          <a:bodyPr>
            <a:normAutofit fontScale="90000"/>
          </a:bodyPr>
          <a:lstStyle/>
          <a:p>
            <a:pPr algn="ctr"/>
            <a:r>
              <a:rPr lang="en-IN" b="1" dirty="0"/>
              <a:t>COMPARISON BETWEEN IPO &amp; FPO</a:t>
            </a:r>
          </a:p>
        </p:txBody>
      </p:sp>
      <p:graphicFrame>
        <p:nvGraphicFramePr>
          <p:cNvPr id="4" name="Table 3"/>
          <p:cNvGraphicFramePr>
            <a:graphicFrameLocks noGrp="1"/>
          </p:cNvGraphicFramePr>
          <p:nvPr>
            <p:extLst>
              <p:ext uri="{D42A27DB-BD31-4B8C-83A1-F6EECF244321}">
                <p14:modId xmlns:p14="http://schemas.microsoft.com/office/powerpoint/2010/main" val="3341205079"/>
              </p:ext>
            </p:extLst>
          </p:nvPr>
        </p:nvGraphicFramePr>
        <p:xfrm>
          <a:off x="2087593" y="1302586"/>
          <a:ext cx="7694763" cy="4822167"/>
        </p:xfrm>
        <a:graphic>
          <a:graphicData uri="http://schemas.openxmlformats.org/drawingml/2006/table">
            <a:tbl>
              <a:tblPr>
                <a:tableStyleId>{5940675A-B579-460E-94D1-54222C63F5DA}</a:tableStyleId>
              </a:tblPr>
              <a:tblGrid>
                <a:gridCol w="2564921">
                  <a:extLst>
                    <a:ext uri="{9D8B030D-6E8A-4147-A177-3AD203B41FA5}">
                      <a16:colId xmlns:a16="http://schemas.microsoft.com/office/drawing/2014/main" val="2305263357"/>
                    </a:ext>
                  </a:extLst>
                </a:gridCol>
                <a:gridCol w="2564921">
                  <a:extLst>
                    <a:ext uri="{9D8B030D-6E8A-4147-A177-3AD203B41FA5}">
                      <a16:colId xmlns:a16="http://schemas.microsoft.com/office/drawing/2014/main" val="91318086"/>
                    </a:ext>
                  </a:extLst>
                </a:gridCol>
                <a:gridCol w="2564921">
                  <a:extLst>
                    <a:ext uri="{9D8B030D-6E8A-4147-A177-3AD203B41FA5}">
                      <a16:colId xmlns:a16="http://schemas.microsoft.com/office/drawing/2014/main" val="3758029799"/>
                    </a:ext>
                  </a:extLst>
                </a:gridCol>
              </a:tblGrid>
              <a:tr h="640533">
                <a:tc>
                  <a:txBody>
                    <a:bodyPr/>
                    <a:lstStyle/>
                    <a:p>
                      <a:pPr algn="ctr" fontAlgn="ctr"/>
                      <a:r>
                        <a:rPr lang="en-IN" sz="1600" b="1" cap="all" dirty="0">
                          <a:effectLst/>
                        </a:rPr>
                        <a:t>BASIS FOR COMPARISON</a:t>
                      </a:r>
                    </a:p>
                  </a:txBody>
                  <a:tcPr marL="28552" marR="28552" marT="28552" marB="28552" anchor="ctr"/>
                </a:tc>
                <a:tc>
                  <a:txBody>
                    <a:bodyPr/>
                    <a:lstStyle/>
                    <a:p>
                      <a:pPr algn="ctr" fontAlgn="ctr"/>
                      <a:r>
                        <a:rPr lang="en-IN" sz="1600" b="1" cap="all" dirty="0">
                          <a:effectLst/>
                        </a:rPr>
                        <a:t>IPO</a:t>
                      </a:r>
                    </a:p>
                  </a:txBody>
                  <a:tcPr marL="28552" marR="28552" marT="28552" marB="28552" anchor="ctr"/>
                </a:tc>
                <a:tc>
                  <a:txBody>
                    <a:bodyPr/>
                    <a:lstStyle/>
                    <a:p>
                      <a:pPr algn="ctr" fontAlgn="ctr"/>
                      <a:r>
                        <a:rPr lang="en-IN" sz="1600" b="1" cap="all" dirty="0">
                          <a:effectLst/>
                        </a:rPr>
                        <a:t>FPO</a:t>
                      </a:r>
                    </a:p>
                  </a:txBody>
                  <a:tcPr marL="28552" marR="28552" marT="28552" marB="28552" anchor="ctr"/>
                </a:tc>
                <a:extLst>
                  <a:ext uri="{0D108BD9-81ED-4DB2-BD59-A6C34878D82A}">
                    <a16:rowId xmlns:a16="http://schemas.microsoft.com/office/drawing/2014/main" val="1130993419"/>
                  </a:ext>
                </a:extLst>
              </a:tr>
              <a:tr h="1708164">
                <a:tc>
                  <a:txBody>
                    <a:bodyPr/>
                    <a:lstStyle/>
                    <a:p>
                      <a:pPr algn="ctr" fontAlgn="t"/>
                      <a:r>
                        <a:rPr lang="en-IN" sz="1600" dirty="0">
                          <a:effectLst/>
                        </a:rPr>
                        <a:t>Meaning</a:t>
                      </a:r>
                    </a:p>
                  </a:txBody>
                  <a:tcPr marL="28552" marR="28552" marT="28552" marB="28552" anchor="ctr"/>
                </a:tc>
                <a:tc>
                  <a:txBody>
                    <a:bodyPr/>
                    <a:lstStyle/>
                    <a:p>
                      <a:pPr algn="ctr" fontAlgn="t"/>
                      <a:r>
                        <a:rPr lang="en-US" sz="1600">
                          <a:effectLst/>
                        </a:rPr>
                        <a:t>Initial Public Offering (IPO) refers to an offer of securities made to the public for subscription, by the company.</a:t>
                      </a:r>
                    </a:p>
                  </a:txBody>
                  <a:tcPr marL="28552" marR="28552" marT="28552" marB="28552" anchor="ctr"/>
                </a:tc>
                <a:tc>
                  <a:txBody>
                    <a:bodyPr/>
                    <a:lstStyle/>
                    <a:p>
                      <a:pPr algn="ctr" fontAlgn="t"/>
                      <a:r>
                        <a:rPr lang="en-US" sz="1600" dirty="0">
                          <a:effectLst/>
                        </a:rPr>
                        <a:t>Follow-on Public Offering (FPO) means an offer of securities for subscription to public, by an publicly traded enterprise.</a:t>
                      </a:r>
                    </a:p>
                  </a:txBody>
                  <a:tcPr marL="28552" marR="28552" marT="28552" marB="28552" anchor="ctr"/>
                </a:tc>
                <a:extLst>
                  <a:ext uri="{0D108BD9-81ED-4DB2-BD59-A6C34878D82A}">
                    <a16:rowId xmlns:a16="http://schemas.microsoft.com/office/drawing/2014/main" val="4107850924"/>
                  </a:ext>
                </a:extLst>
              </a:tr>
              <a:tr h="640533">
                <a:tc>
                  <a:txBody>
                    <a:bodyPr/>
                    <a:lstStyle/>
                    <a:p>
                      <a:pPr algn="ctr" fontAlgn="t"/>
                      <a:r>
                        <a:rPr lang="en-IN" sz="1600">
                          <a:effectLst/>
                        </a:rPr>
                        <a:t>What is it?</a:t>
                      </a:r>
                    </a:p>
                  </a:txBody>
                  <a:tcPr marL="28552" marR="28552" marT="28552" marB="28552" anchor="ctr"/>
                </a:tc>
                <a:tc>
                  <a:txBody>
                    <a:bodyPr/>
                    <a:lstStyle/>
                    <a:p>
                      <a:pPr algn="ctr" fontAlgn="t"/>
                      <a:r>
                        <a:rPr lang="en-IN" sz="1600">
                          <a:effectLst/>
                        </a:rPr>
                        <a:t>First public issue</a:t>
                      </a:r>
                    </a:p>
                  </a:txBody>
                  <a:tcPr marL="28552" marR="28552" marT="28552" marB="28552" anchor="ctr"/>
                </a:tc>
                <a:tc>
                  <a:txBody>
                    <a:bodyPr/>
                    <a:lstStyle/>
                    <a:p>
                      <a:pPr algn="ctr" fontAlgn="t"/>
                      <a:r>
                        <a:rPr lang="en-US" sz="1600">
                          <a:effectLst/>
                        </a:rPr>
                        <a:t>Second or third public issue</a:t>
                      </a:r>
                    </a:p>
                  </a:txBody>
                  <a:tcPr marL="28552" marR="28552" marT="28552" marB="28552" anchor="ctr"/>
                </a:tc>
                <a:extLst>
                  <a:ext uri="{0D108BD9-81ED-4DB2-BD59-A6C34878D82A}">
                    <a16:rowId xmlns:a16="http://schemas.microsoft.com/office/drawing/2014/main" val="178820824"/>
                  </a:ext>
                </a:extLst>
              </a:tr>
              <a:tr h="429700">
                <a:tc>
                  <a:txBody>
                    <a:bodyPr/>
                    <a:lstStyle/>
                    <a:p>
                      <a:pPr algn="ctr" fontAlgn="t"/>
                      <a:r>
                        <a:rPr lang="en-IN" sz="1600">
                          <a:effectLst/>
                        </a:rPr>
                        <a:t>Issuer</a:t>
                      </a:r>
                    </a:p>
                  </a:txBody>
                  <a:tcPr marL="28552" marR="28552" marT="28552" marB="28552" anchor="ctr"/>
                </a:tc>
                <a:tc>
                  <a:txBody>
                    <a:bodyPr/>
                    <a:lstStyle/>
                    <a:p>
                      <a:pPr algn="ctr" fontAlgn="t"/>
                      <a:r>
                        <a:rPr lang="en-IN" sz="1600">
                          <a:effectLst/>
                        </a:rPr>
                        <a:t>Unlisted Company</a:t>
                      </a:r>
                    </a:p>
                  </a:txBody>
                  <a:tcPr marL="28552" marR="28552" marT="28552" marB="28552" anchor="ctr"/>
                </a:tc>
                <a:tc>
                  <a:txBody>
                    <a:bodyPr/>
                    <a:lstStyle/>
                    <a:p>
                      <a:pPr algn="ctr" fontAlgn="t"/>
                      <a:r>
                        <a:rPr lang="en-IN" sz="1600">
                          <a:effectLst/>
                        </a:rPr>
                        <a:t>Listed Company</a:t>
                      </a:r>
                    </a:p>
                  </a:txBody>
                  <a:tcPr marL="28552" marR="28552" marT="28552" marB="28552" anchor="ctr"/>
                </a:tc>
                <a:extLst>
                  <a:ext uri="{0D108BD9-81ED-4DB2-BD59-A6C34878D82A}">
                    <a16:rowId xmlns:a16="http://schemas.microsoft.com/office/drawing/2014/main" val="1792248035"/>
                  </a:ext>
                </a:extLst>
              </a:tr>
              <a:tr h="973537">
                <a:tc>
                  <a:txBody>
                    <a:bodyPr/>
                    <a:lstStyle/>
                    <a:p>
                      <a:pPr algn="ctr" fontAlgn="t"/>
                      <a:r>
                        <a:rPr lang="en-IN" sz="1600">
                          <a:effectLst/>
                        </a:rPr>
                        <a:t>Objective</a:t>
                      </a:r>
                    </a:p>
                  </a:txBody>
                  <a:tcPr marL="28552" marR="28552" marT="28552" marB="28552" anchor="ctr"/>
                </a:tc>
                <a:tc>
                  <a:txBody>
                    <a:bodyPr/>
                    <a:lstStyle/>
                    <a:p>
                      <a:pPr algn="ctr" fontAlgn="t"/>
                      <a:r>
                        <a:rPr lang="en-US" sz="1600">
                          <a:effectLst/>
                        </a:rPr>
                        <a:t>Raising capital through public investment.</a:t>
                      </a:r>
                    </a:p>
                  </a:txBody>
                  <a:tcPr marL="28552" marR="28552" marT="28552" marB="28552" anchor="ctr"/>
                </a:tc>
                <a:tc>
                  <a:txBody>
                    <a:bodyPr/>
                    <a:lstStyle/>
                    <a:p>
                      <a:pPr algn="ctr" fontAlgn="t"/>
                      <a:r>
                        <a:rPr lang="en-IN" sz="1600">
                          <a:effectLst/>
                        </a:rPr>
                        <a:t>Subsequent public investment.</a:t>
                      </a:r>
                    </a:p>
                  </a:txBody>
                  <a:tcPr marL="28552" marR="28552" marT="28552" marB="28552" anchor="ctr"/>
                </a:tc>
                <a:extLst>
                  <a:ext uri="{0D108BD9-81ED-4DB2-BD59-A6C34878D82A}">
                    <a16:rowId xmlns:a16="http://schemas.microsoft.com/office/drawing/2014/main" val="1987094236"/>
                  </a:ext>
                </a:extLst>
              </a:tr>
              <a:tr h="429700">
                <a:tc>
                  <a:txBody>
                    <a:bodyPr/>
                    <a:lstStyle/>
                    <a:p>
                      <a:pPr algn="ctr" fontAlgn="t"/>
                      <a:r>
                        <a:rPr lang="en-IN" sz="1600">
                          <a:effectLst/>
                        </a:rPr>
                        <a:t>Risk</a:t>
                      </a:r>
                    </a:p>
                  </a:txBody>
                  <a:tcPr marL="28552" marR="28552" marT="28552" marB="28552" anchor="ctr"/>
                </a:tc>
                <a:tc>
                  <a:txBody>
                    <a:bodyPr/>
                    <a:lstStyle/>
                    <a:p>
                      <a:pPr algn="ctr" fontAlgn="t"/>
                      <a:r>
                        <a:rPr lang="en-IN" sz="1600">
                          <a:effectLst/>
                        </a:rPr>
                        <a:t>High</a:t>
                      </a:r>
                    </a:p>
                  </a:txBody>
                  <a:tcPr marL="28552" marR="28552" marT="28552" marB="28552" anchor="ctr"/>
                </a:tc>
                <a:tc>
                  <a:txBody>
                    <a:bodyPr/>
                    <a:lstStyle/>
                    <a:p>
                      <a:pPr algn="ctr" fontAlgn="t"/>
                      <a:r>
                        <a:rPr lang="en-IN" sz="1600" dirty="0">
                          <a:effectLst/>
                        </a:rPr>
                        <a:t>Comparatively low</a:t>
                      </a:r>
                    </a:p>
                  </a:txBody>
                  <a:tcPr marL="28552" marR="28552" marT="28552" marB="28552" anchor="ctr"/>
                </a:tc>
                <a:extLst>
                  <a:ext uri="{0D108BD9-81ED-4DB2-BD59-A6C34878D82A}">
                    <a16:rowId xmlns:a16="http://schemas.microsoft.com/office/drawing/2014/main" val="521261433"/>
                  </a:ext>
                </a:extLst>
              </a:tr>
            </a:tbl>
          </a:graphicData>
        </a:graphic>
      </p:graphicFrame>
    </p:spTree>
    <p:extLst>
      <p:ext uri="{BB962C8B-B14F-4D97-AF65-F5344CB8AC3E}">
        <p14:creationId xmlns:p14="http://schemas.microsoft.com/office/powerpoint/2010/main" val="214802748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52E075-42D0-4BB3-BF93-DE8D0F53660E}"/>
              </a:ext>
            </a:extLst>
          </p:cNvPr>
          <p:cNvSpPr txBox="1"/>
          <p:nvPr/>
        </p:nvSpPr>
        <p:spPr>
          <a:xfrm>
            <a:off x="3048000" y="2021691"/>
            <a:ext cx="7474226" cy="2814617"/>
          </a:xfrm>
          <a:prstGeom prst="rect">
            <a:avLst/>
          </a:prstGeom>
          <a:noFill/>
          <a:ln>
            <a:solidFill>
              <a:schemeClr val="bg2"/>
            </a:solidFill>
          </a:ln>
        </p:spPr>
        <p:txBody>
          <a:bodyPr wrap="square">
            <a:spAutoFit/>
          </a:bodyPr>
          <a:lstStyle/>
          <a:p>
            <a:pPr algn="l">
              <a:lnSpc>
                <a:spcPct val="150000"/>
              </a:lnSpc>
            </a:pPr>
            <a:r>
              <a:rPr lang="en-US" sz="2000" dirty="0"/>
              <a:t>Mutual fund is nothing but a collection of stocks or bonds that a professional fund manager buys on your behalf. The fund manager decides which/how many stocks or bonds to buy.</a:t>
            </a:r>
          </a:p>
          <a:p>
            <a:pPr algn="l">
              <a:lnSpc>
                <a:spcPct val="150000"/>
              </a:lnSpc>
            </a:pPr>
            <a:r>
              <a:rPr lang="en-US" sz="2000" dirty="0"/>
              <a:t>A mutual fund then distributes the entire investment amount in small units (called units). Investors can buy these units instead of buying stocks directly.</a:t>
            </a:r>
          </a:p>
        </p:txBody>
      </p:sp>
      <p:sp>
        <p:nvSpPr>
          <p:cNvPr id="5" name="TextBox 4">
            <a:extLst>
              <a:ext uri="{FF2B5EF4-FFF2-40B4-BE49-F238E27FC236}">
                <a16:creationId xmlns:a16="http://schemas.microsoft.com/office/drawing/2014/main" id="{1B3E0E6E-88E5-451C-A2CC-1FE97A65904D}"/>
              </a:ext>
            </a:extLst>
          </p:cNvPr>
          <p:cNvSpPr txBox="1"/>
          <p:nvPr/>
        </p:nvSpPr>
        <p:spPr>
          <a:xfrm>
            <a:off x="4943062" y="0"/>
            <a:ext cx="6096000" cy="523220"/>
          </a:xfrm>
          <a:prstGeom prst="rect">
            <a:avLst/>
          </a:prstGeom>
          <a:noFill/>
          <a:ln>
            <a:solidFill>
              <a:schemeClr val="bg2"/>
            </a:solidFill>
          </a:ln>
        </p:spPr>
        <p:txBody>
          <a:bodyPr wrap="square">
            <a:spAutoFit/>
          </a:bodyPr>
          <a:lstStyle/>
          <a:p>
            <a:pPr defTabSz="457200">
              <a:spcAft>
                <a:spcPts val="600"/>
              </a:spcAft>
            </a:pPr>
            <a:r>
              <a:rPr lang="en-US" sz="2800" b="1" u="sng" dirty="0">
                <a:ln/>
                <a:solidFill>
                  <a:srgbClr val="FF0000"/>
                </a:solidFill>
              </a:rPr>
              <a:t>MUTUAL FUNDS</a:t>
            </a:r>
            <a:endParaRPr lang="en-US" sz="2000" b="1" u="sng" dirty="0">
              <a:ln/>
              <a:solidFill>
                <a:srgbClr val="FF0000"/>
              </a:solidFill>
            </a:endParaRPr>
          </a:p>
        </p:txBody>
      </p:sp>
    </p:spTree>
    <p:extLst>
      <p:ext uri="{BB962C8B-B14F-4D97-AF65-F5344CB8AC3E}">
        <p14:creationId xmlns:p14="http://schemas.microsoft.com/office/powerpoint/2010/main" val="77144511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A028011-2EE9-402F-9617-AA6E60B16886}"/>
              </a:ext>
            </a:extLst>
          </p:cNvPr>
          <p:cNvSpPr txBox="1"/>
          <p:nvPr/>
        </p:nvSpPr>
        <p:spPr>
          <a:xfrm>
            <a:off x="2716694" y="1022836"/>
            <a:ext cx="8348871" cy="5450851"/>
          </a:xfrm>
          <a:prstGeom prst="rect">
            <a:avLst/>
          </a:prstGeom>
          <a:noFill/>
          <a:ln>
            <a:solidFill>
              <a:schemeClr val="bg2"/>
            </a:solidFill>
          </a:ln>
        </p:spPr>
        <p:txBody>
          <a:bodyPr wrap="square">
            <a:spAutoFit/>
          </a:bodyPr>
          <a:lstStyle/>
          <a:p>
            <a:pPr algn="l">
              <a:lnSpc>
                <a:spcPct val="150000"/>
              </a:lnSpc>
            </a:pPr>
            <a:r>
              <a:rPr lang="en-US" sz="1800" b="1" dirty="0"/>
              <a:t>1. </a:t>
            </a:r>
            <a:r>
              <a:rPr lang="en-US" sz="1800" b="1" u="sng" dirty="0"/>
              <a:t>Money Market Funds:</a:t>
            </a:r>
          </a:p>
          <a:p>
            <a:pPr algn="l">
              <a:lnSpc>
                <a:spcPct val="150000"/>
              </a:lnSpc>
            </a:pPr>
            <a:r>
              <a:rPr lang="en-US" sz="1800" dirty="0"/>
              <a:t>These funds invest in short-term fixed income securities such as government bonds, treasury bills, bankers’ acceptances, commercial paper and certificates of deposit. They are generally a safer investment, but with a lower potential return then other types of mutual funds. Canadian money market funds try to keep their net asset value (NAV) stable at $10 per security.</a:t>
            </a:r>
          </a:p>
          <a:p>
            <a:pPr algn="l">
              <a:lnSpc>
                <a:spcPct val="150000"/>
              </a:lnSpc>
            </a:pPr>
            <a:endParaRPr lang="en-US" sz="1800" dirty="0"/>
          </a:p>
          <a:p>
            <a:pPr algn="l">
              <a:lnSpc>
                <a:spcPct val="150000"/>
              </a:lnSpc>
            </a:pPr>
            <a:r>
              <a:rPr lang="en-US" sz="1800" b="1" dirty="0"/>
              <a:t>2.</a:t>
            </a:r>
            <a:r>
              <a:rPr lang="en-US" sz="1800" dirty="0"/>
              <a:t> </a:t>
            </a:r>
            <a:r>
              <a:rPr lang="en-US" sz="1800" b="1" u="sng" dirty="0"/>
              <a:t>Fixed Income Funds:</a:t>
            </a:r>
          </a:p>
          <a:p>
            <a:pPr algn="l">
              <a:lnSpc>
                <a:spcPct val="150000"/>
              </a:lnSpc>
            </a:pPr>
            <a:r>
              <a:rPr lang="en-US" sz="1800" dirty="0"/>
              <a:t>These funds buy investments that pay a fixed rate of return like government bonds, investment-grade corporate bonds and high-yield corporate bonds. They aim to have money coming into the fund on a regular basis, mostly through interest that the fund earns. High-yield corporate bond funds are generally riskier than funds that hold government and investment-grade bonds.</a:t>
            </a:r>
          </a:p>
        </p:txBody>
      </p:sp>
      <p:sp>
        <p:nvSpPr>
          <p:cNvPr id="5" name="TextBox 4">
            <a:extLst>
              <a:ext uri="{FF2B5EF4-FFF2-40B4-BE49-F238E27FC236}">
                <a16:creationId xmlns:a16="http://schemas.microsoft.com/office/drawing/2014/main" id="{8E5E12AF-CE8B-4E83-A041-E1AEC6984B3D}"/>
              </a:ext>
            </a:extLst>
          </p:cNvPr>
          <p:cNvSpPr txBox="1"/>
          <p:nvPr/>
        </p:nvSpPr>
        <p:spPr>
          <a:xfrm>
            <a:off x="4412975" y="93629"/>
            <a:ext cx="6096000" cy="461665"/>
          </a:xfrm>
          <a:prstGeom prst="rect">
            <a:avLst/>
          </a:prstGeom>
          <a:noFill/>
          <a:ln>
            <a:solidFill>
              <a:schemeClr val="bg2"/>
            </a:solidFill>
          </a:ln>
        </p:spPr>
        <p:txBody>
          <a:bodyPr wrap="square">
            <a:spAutoFit/>
          </a:bodyPr>
          <a:lstStyle/>
          <a:p>
            <a:pPr defTabSz="457200">
              <a:spcAft>
                <a:spcPts val="600"/>
              </a:spcAft>
            </a:pPr>
            <a:r>
              <a:rPr lang="en-US" sz="2400" b="1" u="sng" dirty="0">
                <a:ln/>
                <a:solidFill>
                  <a:srgbClr val="FF0000"/>
                </a:solidFill>
              </a:rPr>
              <a:t>Types of Mutual Funds</a:t>
            </a:r>
            <a:endParaRPr lang="en-US" b="1" u="sng" dirty="0">
              <a:ln/>
              <a:solidFill>
                <a:srgbClr val="FF0000"/>
              </a:solidFill>
            </a:endParaRPr>
          </a:p>
        </p:txBody>
      </p:sp>
    </p:spTree>
    <p:extLst>
      <p:ext uri="{BB962C8B-B14F-4D97-AF65-F5344CB8AC3E}">
        <p14:creationId xmlns:p14="http://schemas.microsoft.com/office/powerpoint/2010/main" val="312104496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769BF3-2EAA-4201-B0C4-DD6C1110036C}"/>
              </a:ext>
            </a:extLst>
          </p:cNvPr>
          <p:cNvSpPr txBox="1"/>
          <p:nvPr/>
        </p:nvSpPr>
        <p:spPr>
          <a:xfrm>
            <a:off x="2756453" y="827130"/>
            <a:ext cx="7924800" cy="5866350"/>
          </a:xfrm>
          <a:prstGeom prst="rect">
            <a:avLst/>
          </a:prstGeom>
          <a:noFill/>
          <a:ln>
            <a:solidFill>
              <a:schemeClr val="bg2"/>
            </a:solidFill>
          </a:ln>
        </p:spPr>
        <p:txBody>
          <a:bodyPr wrap="square">
            <a:spAutoFit/>
          </a:bodyPr>
          <a:lstStyle/>
          <a:p>
            <a:pPr algn="l">
              <a:lnSpc>
                <a:spcPct val="150000"/>
              </a:lnSpc>
            </a:pPr>
            <a:r>
              <a:rPr lang="en-US" sz="1800" b="1" dirty="0"/>
              <a:t>3. </a:t>
            </a:r>
            <a:r>
              <a:rPr lang="en-US" sz="1800" b="1" u="sng" dirty="0"/>
              <a:t>Equity Funds:</a:t>
            </a:r>
          </a:p>
          <a:p>
            <a:pPr algn="l">
              <a:lnSpc>
                <a:spcPct val="150000"/>
              </a:lnSpc>
            </a:pPr>
            <a:r>
              <a:rPr lang="en-US" sz="1800" dirty="0"/>
              <a:t>These funds invest in stocks. These funds aim to grow faster than money market or fixed income funds, so there is usually a higher risk that you could lose money. You can choose from different types of equity funds including those that specialize in growth stocks (which don’t usually pay dividends), income funds (which hold stocks that pay large dividends), value stocks, large-cap stocks, mid-cap stocks, small-cap stocks, or combinations of these.</a:t>
            </a:r>
          </a:p>
          <a:p>
            <a:pPr algn="l">
              <a:lnSpc>
                <a:spcPct val="150000"/>
              </a:lnSpc>
            </a:pPr>
            <a:r>
              <a:rPr lang="en-US" sz="1800" b="1" dirty="0"/>
              <a:t>4. </a:t>
            </a:r>
            <a:r>
              <a:rPr lang="en-US" sz="1800" b="1" u="sng" dirty="0"/>
              <a:t>Balanced Funds:</a:t>
            </a:r>
          </a:p>
          <a:p>
            <a:pPr algn="l">
              <a:lnSpc>
                <a:spcPct val="150000"/>
              </a:lnSpc>
            </a:pPr>
            <a:r>
              <a:rPr lang="en-US" sz="1800" dirty="0"/>
              <a:t>These funds invest in a mix of equities and fixed income securities. They try to balance the aim of achieving higher returns against the risk of losing money. Most of these funds follow a formula to split money among the different types of investments. They tend to have more risk than fixed income funds, but less risk than pure equity funds. Aggressive funds hold more equities and fewer bonds, while conservative funds hold fewer equities relative to bonds.</a:t>
            </a:r>
          </a:p>
        </p:txBody>
      </p:sp>
    </p:spTree>
    <p:extLst>
      <p:ext uri="{BB962C8B-B14F-4D97-AF65-F5344CB8AC3E}">
        <p14:creationId xmlns:p14="http://schemas.microsoft.com/office/powerpoint/2010/main" val="1212348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692E3AE-E48C-431E-B001-A59BCCD8334A}"/>
              </a:ext>
            </a:extLst>
          </p:cNvPr>
          <p:cNvSpPr txBox="1"/>
          <p:nvPr/>
        </p:nvSpPr>
        <p:spPr>
          <a:xfrm>
            <a:off x="2300457" y="576152"/>
            <a:ext cx="9462052" cy="6281848"/>
          </a:xfrm>
          <a:prstGeom prst="rect">
            <a:avLst/>
          </a:prstGeom>
          <a:noFill/>
          <a:ln>
            <a:solidFill>
              <a:schemeClr val="bg2"/>
            </a:solidFill>
          </a:ln>
        </p:spPr>
        <p:txBody>
          <a:bodyPr wrap="square">
            <a:spAutoFit/>
          </a:bodyPr>
          <a:lstStyle/>
          <a:p>
            <a:pPr algn="l">
              <a:lnSpc>
                <a:spcPct val="150000"/>
              </a:lnSpc>
            </a:pPr>
            <a:r>
              <a:rPr lang="en-US" sz="1800" b="1" dirty="0"/>
              <a:t>5. </a:t>
            </a:r>
            <a:r>
              <a:rPr lang="en-US" sz="1800" b="1" u="sng" dirty="0"/>
              <a:t>Index Funds:</a:t>
            </a:r>
          </a:p>
          <a:p>
            <a:pPr algn="l">
              <a:lnSpc>
                <a:spcPct val="150000"/>
              </a:lnSpc>
            </a:pPr>
            <a:r>
              <a:rPr lang="en-US" sz="1800" dirty="0"/>
              <a:t>These funds aim to track the performance of a specific index such as the S&amp;P/TSX Composite Index. The value of the mutual fund will go up or down as the index goes up or down. Index funds typically have lower costs than actively managed mutual funds because the portfolio manager doesn’t have to do as much research or make as many investment decisions.</a:t>
            </a:r>
          </a:p>
          <a:p>
            <a:pPr algn="l">
              <a:lnSpc>
                <a:spcPct val="150000"/>
              </a:lnSpc>
            </a:pPr>
            <a:r>
              <a:rPr lang="en-US" sz="1800" b="1" dirty="0"/>
              <a:t>6. </a:t>
            </a:r>
            <a:r>
              <a:rPr lang="en-US" sz="1800" b="1" u="sng" dirty="0"/>
              <a:t>Specialty Funds:</a:t>
            </a:r>
          </a:p>
          <a:p>
            <a:pPr algn="l">
              <a:lnSpc>
                <a:spcPct val="150000"/>
              </a:lnSpc>
            </a:pPr>
            <a:r>
              <a:rPr lang="en-US" sz="1800" dirty="0"/>
              <a:t>These funds focus on specialized mandates such as real estate, commodities or socially responsible investing. For example, a socially responsible fund may invest in companies that support environmental stewardship, human rights and diversity, and may avoid companies involved in alcohol, tobacco, gambling, weapons and the military.</a:t>
            </a:r>
          </a:p>
          <a:p>
            <a:pPr algn="l">
              <a:lnSpc>
                <a:spcPct val="150000"/>
              </a:lnSpc>
            </a:pPr>
            <a:endParaRPr lang="en-US" sz="1800" dirty="0"/>
          </a:p>
          <a:p>
            <a:pPr algn="l">
              <a:lnSpc>
                <a:spcPct val="150000"/>
              </a:lnSpc>
            </a:pPr>
            <a:r>
              <a:rPr lang="en-US" sz="1800" b="1" dirty="0"/>
              <a:t>7. </a:t>
            </a:r>
            <a:r>
              <a:rPr lang="en-US" sz="1800" b="1" u="sng" dirty="0"/>
              <a:t>Fund-of-Funds:</a:t>
            </a:r>
          </a:p>
          <a:p>
            <a:pPr algn="l">
              <a:lnSpc>
                <a:spcPct val="150000"/>
              </a:lnSpc>
            </a:pPr>
            <a:r>
              <a:rPr lang="en-US" sz="1800" dirty="0"/>
              <a:t>These funds invest in other funds. Similar to balanced funds, they try to make asset allocation and diversification easier for the investor. The MER for fund-of-funds tend to be higher than stand-alone mutual funds.</a:t>
            </a:r>
          </a:p>
        </p:txBody>
      </p:sp>
    </p:spTree>
    <p:extLst>
      <p:ext uri="{BB962C8B-B14F-4D97-AF65-F5344CB8AC3E}">
        <p14:creationId xmlns:p14="http://schemas.microsoft.com/office/powerpoint/2010/main" val="356003926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1617" y="2627882"/>
            <a:ext cx="3958806" cy="1288511"/>
          </a:xfrm>
        </p:spPr>
        <p:txBody>
          <a:bodyPr>
            <a:normAutofit/>
          </a:bodyPr>
          <a:lstStyle/>
          <a:p>
            <a:pPr marL="0" indent="0">
              <a:buNone/>
            </a:pPr>
            <a:r>
              <a:rPr lang="en-IN" sz="6600" b="1" dirty="0"/>
              <a:t>Thank you </a:t>
            </a:r>
          </a:p>
        </p:txBody>
      </p:sp>
    </p:spTree>
    <p:extLst>
      <p:ext uri="{BB962C8B-B14F-4D97-AF65-F5344CB8AC3E}">
        <p14:creationId xmlns:p14="http://schemas.microsoft.com/office/powerpoint/2010/main" val="37728934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theme/theme1.xml><?xml version="1.0" encoding="utf-8"?>
<a:theme xmlns:a="http://schemas.openxmlformats.org/drawingml/2006/main" name="Cloud skipper design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bg2"/>
          </a:solidFill>
        </a:ln>
      </a:spPr>
      <a:bodyPr wrap="square" rtlCol="0" anchor="ctr" anchorCtr="1">
        <a:spAutoFit/>
      </a:bodyPr>
      <a:lstStyle>
        <a:defPPr>
          <a:defRPr smtClean="0"/>
        </a:defPPr>
      </a:lstStyle>
    </a:txDef>
  </a:objectDefaults>
  <a:extraClrSchemeLst/>
  <a:extLst>
    <a:ext uri="{05A4C25C-085E-4340-85A3-A5531E510DB2}">
      <thm15:themeFamily xmlns:thm15="http://schemas.microsoft.com/office/thememl/2012/main" name="Cloud skipper design slides.potx" id="{E8493412-85DD-4641-9E8A-937B29FD6AA2}" vid="{77E91E09-5010-404D-ADF4-B79FA46D72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253D857-4181-4777-8893-6E45A690F9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EDD01B8-816B-49B7-8C81-03AB51D87C54}">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purl.org/dc/terms/"/>
    <ds:schemaRef ds:uri="40262f94-9f35-4ac3-9a90-690165a166b7"/>
    <ds:schemaRef ds:uri="a4f35948-e619-41b3-aa29-22878b09cfd2"/>
    <ds:schemaRef ds:uri="http://www.w3.org/XML/1998/namespace"/>
    <ds:schemaRef ds:uri="http://purl.org/dc/dcmitype/"/>
  </ds:schemaRefs>
</ds:datastoreItem>
</file>

<file path=customXml/itemProps3.xml><?xml version="1.0" encoding="utf-8"?>
<ds:datastoreItem xmlns:ds="http://schemas.openxmlformats.org/officeDocument/2006/customXml" ds:itemID="{B024FD56-CE1B-42FC-9E83-BFBF16072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Cloud skipper design slides</Template>
  <TotalTime>2430</TotalTime>
  <Words>4703</Words>
  <Application>Microsoft Office PowerPoint</Application>
  <PresentationFormat>Widescreen</PresentationFormat>
  <Paragraphs>372</Paragraphs>
  <Slides>37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Calibri</vt:lpstr>
      <vt:lpstr>Cambria</vt:lpstr>
      <vt:lpstr>Rockwell</vt:lpstr>
      <vt:lpstr>Wingdings</vt:lpstr>
      <vt:lpstr>Cloud skipper design template</vt:lpstr>
      <vt:lpstr>EQUITY CAPITAL</vt:lpstr>
      <vt:lpstr>MARKET CAPITALISATION</vt:lpstr>
      <vt:lpstr>MARKET CAPITALISATION</vt:lpstr>
      <vt:lpstr>SHARE HOLDERS RIGHTS</vt:lpstr>
      <vt:lpstr>CIRCUIT LIMIT</vt:lpstr>
      <vt:lpstr>UPPER CIRCUIT &amp; LOWER CIRCUIT</vt:lpstr>
      <vt:lpstr>CIRCUIT FOR STOCKS</vt:lpstr>
      <vt:lpstr>CIRCUIT FOR INDICES</vt:lpstr>
      <vt:lpstr>DEPOSITERY</vt:lpstr>
      <vt:lpstr>BENEFITS OF HOLDING SECURITIES IN CDSL &amp; NSDL:</vt:lpstr>
      <vt:lpstr>PowerPoint Presentation</vt:lpstr>
      <vt:lpstr>ISIN</vt:lpstr>
      <vt:lpstr>Dematerialization &amp; Rematerialization</vt:lpstr>
      <vt:lpstr>FREEZING AND UNFREEZING</vt:lpstr>
      <vt:lpstr>SECURITIES AND EXCHANGE BOARD OF INDIA (SEBI)</vt:lpstr>
      <vt:lpstr>OBJECTIVES OF SEBI</vt:lpstr>
      <vt:lpstr>POWERS OF SEBI</vt:lpstr>
      <vt:lpstr>INSIDER TRADING</vt:lpstr>
      <vt:lpstr>DIVIDEND</vt:lpstr>
      <vt:lpstr>PowerPoint Presentation</vt:lpstr>
      <vt:lpstr>BENEFITS OF DIVIDEND</vt:lpstr>
      <vt:lpstr>DIVIDEND TYPES</vt:lpstr>
      <vt:lpstr>BONUS</vt:lpstr>
      <vt:lpstr>ADVANTAGE OF BONUS SHARE</vt:lpstr>
      <vt:lpstr>BUYBACK</vt:lpstr>
      <vt:lpstr>Benefits of buyback</vt:lpstr>
      <vt:lpstr>RIGHTS ISSUE </vt:lpstr>
      <vt:lpstr>Advantage  of right issue</vt:lpstr>
      <vt:lpstr>STOCK SPLIT</vt:lpstr>
      <vt:lpstr>PowerPoint Presentation</vt:lpstr>
      <vt:lpstr>FOLLOW-ON PUBLIC OFFERING(FPO)</vt:lpstr>
      <vt:lpstr>COMPARISON BETWEEN IPO &amp; FPO</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3rd fsy</dc:title>
  <dc:creator>Rupesh Parate</dc:creator>
  <cp:lastModifiedBy>Admin</cp:lastModifiedBy>
  <cp:revision>268</cp:revision>
  <dcterms:created xsi:type="dcterms:W3CDTF">2018-05-21T12:03:17Z</dcterms:created>
  <dcterms:modified xsi:type="dcterms:W3CDTF">2022-01-19T08:01:24Z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74062900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